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8" r:id="rId3"/>
    <p:sldMasterId id="2147483771" r:id="rId4"/>
    <p:sldMasterId id="2147483779" r:id="rId5"/>
    <p:sldMasterId id="2147483786" r:id="rId6"/>
  </p:sldMasterIdLst>
  <p:notesMasterIdLst>
    <p:notesMasterId r:id="rId58"/>
  </p:notesMasterIdLst>
  <p:sldIdLst>
    <p:sldId id="405" r:id="rId7"/>
    <p:sldId id="496" r:id="rId8"/>
    <p:sldId id="1878" r:id="rId9"/>
    <p:sldId id="1879" r:id="rId10"/>
    <p:sldId id="1895" r:id="rId11"/>
    <p:sldId id="1882" r:id="rId12"/>
    <p:sldId id="1896" r:id="rId13"/>
    <p:sldId id="515" r:id="rId14"/>
    <p:sldId id="516" r:id="rId15"/>
    <p:sldId id="350" r:id="rId16"/>
    <p:sldId id="351" r:id="rId17"/>
    <p:sldId id="1863" r:id="rId18"/>
    <p:sldId id="1887" r:id="rId19"/>
    <p:sldId id="352" r:id="rId20"/>
    <p:sldId id="353" r:id="rId21"/>
    <p:sldId id="354" r:id="rId22"/>
    <p:sldId id="1888" r:id="rId23"/>
    <p:sldId id="355" r:id="rId24"/>
    <p:sldId id="356" r:id="rId25"/>
    <p:sldId id="357" r:id="rId26"/>
    <p:sldId id="1889" r:id="rId27"/>
    <p:sldId id="1890" r:id="rId28"/>
    <p:sldId id="358" r:id="rId29"/>
    <p:sldId id="359" r:id="rId30"/>
    <p:sldId id="1870" r:id="rId31"/>
    <p:sldId id="1885" r:id="rId32"/>
    <p:sldId id="360" r:id="rId33"/>
    <p:sldId id="361" r:id="rId34"/>
    <p:sldId id="362" r:id="rId35"/>
    <p:sldId id="1883" r:id="rId36"/>
    <p:sldId id="1884" r:id="rId37"/>
    <p:sldId id="1871" r:id="rId38"/>
    <p:sldId id="1891" r:id="rId39"/>
    <p:sldId id="363" r:id="rId40"/>
    <p:sldId id="364" r:id="rId41"/>
    <p:sldId id="365" r:id="rId42"/>
    <p:sldId id="366" r:id="rId43"/>
    <p:sldId id="367" r:id="rId44"/>
    <p:sldId id="368" r:id="rId45"/>
    <p:sldId id="1892" r:id="rId46"/>
    <p:sldId id="1893" r:id="rId47"/>
    <p:sldId id="1880" r:id="rId48"/>
    <p:sldId id="296" r:id="rId49"/>
    <p:sldId id="297" r:id="rId50"/>
    <p:sldId id="298" r:id="rId51"/>
    <p:sldId id="299" r:id="rId52"/>
    <p:sldId id="300" r:id="rId53"/>
    <p:sldId id="1894" r:id="rId54"/>
    <p:sldId id="1861" r:id="rId55"/>
    <p:sldId id="1867" r:id="rId56"/>
    <p:sldId id="513" r:id="rId57"/>
  </p:sldIdLst>
  <p:sldSz cx="10077450" cy="75628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1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2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A8B69-F102-8C47-945B-8742C169CBDC}" v="20" dt="2022-03-23T16:19:45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8912"/>
  </p:normalViewPr>
  <p:slideViewPr>
    <p:cSldViewPr snapToGrid="0">
      <p:cViewPr varScale="1">
        <p:scale>
          <a:sx n="98" d="100"/>
          <a:sy n="98" d="100"/>
        </p:scale>
        <p:origin x="1000" y="208"/>
      </p:cViewPr>
      <p:guideLst>
        <p:guide orient="horz" pos="2382"/>
        <p:guide pos="3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D111-13B1-6540-9222-8BA23A0A1AF2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56535-3B82-8B49-91F9-C88766E9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5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5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9f46cb4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9f46cb4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40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9f46cb4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9f46cb4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Insert: 7, 42, 37, 5, 8, 15, 12, 9, 3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872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de9d4880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de9d4880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323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9f46cb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9f46cb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2x, illustrate to students you need to be careful how you swap on the way down (with the "NO!")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4247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de9d4880_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de9d4880_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202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de9d4880_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de9d4880_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212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de9d4880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de9d4880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Insert: 7, 42, 37, 5, 8, 15, 12, 9, 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5788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10c9a15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10c9a15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f10c9a15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f10c9a15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7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de9d4880_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de9d4880_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0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dde7e38c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dde7e38c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Θ(k</a:t>
            </a:r>
            <a:r>
              <a:rPr lang="en" baseline="30000" dirty="0"/>
              <a:t>2</a:t>
            </a:r>
            <a:r>
              <a:rPr lang="en" dirty="0"/>
              <a:t>)</a:t>
            </a:r>
            <a:endParaRPr dirty="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have to perform 2*k removals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681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de9d4880_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de9d4880_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751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a4076a7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a4076a7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82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a4076a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a4076a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are our runtimes affected?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space utilization?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should we implement the indirection?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are the tradeoffs?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0561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87a44ae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87a44ae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v vertices will be added to T, so we do the following v times: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Search through the neighbors of the next vertex to adjust the parent and best edge arrays as needed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Constant time to update parent/best edge arrays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Neighbor enumeration: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Matrix:</a:t>
            </a:r>
            <a:endParaRPr dirty="0">
              <a:solidFill>
                <a:schemeClr val="dk1"/>
              </a:solidFill>
            </a:endParaRPr>
          </a:p>
          <a:p>
            <a: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</a:t>
            </a:r>
            <a:endParaRPr dirty="0">
              <a:solidFill>
                <a:schemeClr val="dk1"/>
              </a:solidFill>
            </a:endParaRPr>
          </a:p>
          <a:p>
            <a: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List:</a:t>
            </a:r>
            <a:endParaRPr dirty="0">
              <a:solidFill>
                <a:schemeClr val="dk1"/>
              </a:solidFill>
            </a:endParaRPr>
          </a:p>
          <a:p>
            <a: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(degree)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Search through the </a:t>
            </a:r>
            <a:r>
              <a:rPr lang="en" dirty="0" err="1">
                <a:solidFill>
                  <a:schemeClr val="dk1"/>
                </a:solidFill>
              </a:rPr>
              <a:t>best_edge</a:t>
            </a:r>
            <a:r>
              <a:rPr lang="en" dirty="0">
                <a:solidFill>
                  <a:schemeClr val="dk1"/>
                </a:solidFill>
              </a:rPr>
              <a:t> array to find the next addition to T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So, matrix: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We do v * 2 * </a:t>
            </a: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 work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</a:t>
            </a:r>
            <a:r>
              <a:rPr lang="en" baseline="30000" dirty="0">
                <a:solidFill>
                  <a:schemeClr val="dk1"/>
                </a:solidFill>
              </a:rPr>
              <a:t>2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dirty="0">
                <a:solidFill>
                  <a:schemeClr val="dk1"/>
                </a:solidFill>
              </a:rPr>
              <a:t>List: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We do v * (</a:t>
            </a: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(v) + degree) work</a:t>
            </a:r>
            <a:endParaRPr dirty="0">
              <a:solidFill>
                <a:schemeClr val="dk1"/>
              </a:solidFill>
            </a:endParaRPr>
          </a:p>
          <a:p>
            <a: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Θ</a:t>
            </a:r>
            <a:r>
              <a:rPr lang="en" dirty="0">
                <a:solidFill>
                  <a:schemeClr val="dk1"/>
                </a:solidFill>
              </a:rPr>
              <a:t>(v</a:t>
            </a:r>
            <a:r>
              <a:rPr lang="en" baseline="30000" dirty="0">
                <a:solidFill>
                  <a:schemeClr val="dk1"/>
                </a:solidFill>
              </a:rPr>
              <a:t>2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718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da4aaa2a_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da4aaa2a_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Change in runtime?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θ(d) work to list neighbors, 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the worst case, v == d, so no asymptotic improvement, but a practical one.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memory required to store the graph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but doesn't affect memory required to run the algorithm, still need 2 * θ (v) to store parent and best edge arrays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version of Prim's just adds all edges to a PQ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before we constrained ourselves to only maintain v best edges to look at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do we get the best of both?</a:t>
            </a:r>
            <a:endParaRPr/>
          </a:p>
          <a:p>
            <a: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indexable pq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2284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3e1f7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3e1f7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044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da4aaa2a_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da4aaa2a_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 why this isn't lg v for PQ operations, lead to how we constrained number of best edges before to be v, lead to indexable PQ discussion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3308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da4aaa2a_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da4aaa2a_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182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right!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latin typeface="Acumin Pro ExtraCondensed" panose="020B0604020202020204" charset="0"/>
                <a:cs typeface="United Sans Cond Medium" panose="020B0604020202020204" charset="0"/>
              </a:rPr>
              <a:t>Upcoming Due Dates at A Glance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C63BD6-9A76-3E42-9DF3-1D28BC75B5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87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dde7e38c_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dde7e38c_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Θ</a:t>
            </a:r>
            <a:r>
              <a:rPr lang="en" dirty="0"/>
              <a:t>(k</a:t>
            </a:r>
            <a:r>
              <a:rPr lang="en" baseline="30000" dirty="0"/>
              <a:t>2</a:t>
            </a:r>
            <a:r>
              <a:rPr lang="en" dirty="0"/>
              <a:t>)</a:t>
            </a:r>
            <a:endParaRPr dirty="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Have to insert n initial trees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27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de9d4880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de9d4880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788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de9d4880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de9d4880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02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de9d4880_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de9d4880_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712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de9d4880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de9d4880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590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9f46cb4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9f46cb4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40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9f46cb4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9f46cb4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Insert: 7, 42, 37, 5, 8, 15, 12, 9, 3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87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809" y="1237717"/>
            <a:ext cx="8565833" cy="2632992"/>
          </a:xfrm>
        </p:spPr>
        <p:txBody>
          <a:bodyPr anchor="b"/>
          <a:lstStyle>
            <a:lvl1pPr algn="ctr"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81" y="3972247"/>
            <a:ext cx="7558088" cy="1825938"/>
          </a:xfrm>
        </p:spPr>
        <p:txBody>
          <a:bodyPr/>
          <a:lstStyle>
            <a:lvl1pPr marL="0" indent="0" algn="ctr">
              <a:buNone/>
              <a:defRPr sz="2645"/>
            </a:lvl1pPr>
            <a:lvl2pPr marL="503880" indent="0" algn="ctr">
              <a:buNone/>
              <a:defRPr sz="2204"/>
            </a:lvl2pPr>
            <a:lvl3pPr marL="1007760" indent="0" algn="ctr">
              <a:buNone/>
              <a:defRPr sz="1984"/>
            </a:lvl3pPr>
            <a:lvl4pPr marL="1511640" indent="0" algn="ctr">
              <a:buNone/>
              <a:defRPr sz="1763"/>
            </a:lvl4pPr>
            <a:lvl5pPr marL="2015520" indent="0" algn="ctr">
              <a:buNone/>
              <a:defRPr sz="1763"/>
            </a:lvl5pPr>
            <a:lvl6pPr marL="2519401" indent="0" algn="ctr">
              <a:buNone/>
              <a:defRPr sz="1763"/>
            </a:lvl6pPr>
            <a:lvl7pPr marL="3023281" indent="0" algn="ctr">
              <a:buNone/>
              <a:defRPr sz="1763"/>
            </a:lvl7pPr>
            <a:lvl8pPr marL="3527161" indent="0" algn="ctr">
              <a:buNone/>
              <a:defRPr sz="1763"/>
            </a:lvl8pPr>
            <a:lvl9pPr marL="4031041" indent="0" algn="ctr">
              <a:buNone/>
              <a:defRPr sz="176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71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8899"/>
            <a:ext cx="10077451" cy="1621518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412" y="4284874"/>
            <a:ext cx="7054215" cy="1932799"/>
          </a:xfrm>
        </p:spPr>
        <p:txBody>
          <a:bodyPr/>
          <a:lstStyle>
            <a:lvl1pPr marL="0" indent="0" algn="ctr">
              <a:buNone/>
              <a:defRPr/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1501 – Algorithms &amp; Data Structures 2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1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234"/>
            <a:ext cx="10093117" cy="736909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676"/>
            <a:ext cx="10093116" cy="6570245"/>
          </a:xfrm>
        </p:spPr>
        <p:txBody>
          <a:bodyPr>
            <a:normAutofit/>
          </a:bodyPr>
          <a:lstStyle>
            <a:lvl1pPr marL="457063" indent="-457063">
              <a:buFont typeface="Arial" charset="0"/>
              <a:buChar char="•"/>
              <a:defRPr/>
            </a:lvl1pPr>
            <a:lvl2pPr marL="914126" indent="-457063">
              <a:buFont typeface="Arial" charset="0"/>
              <a:buChar char="•"/>
              <a:defRPr/>
            </a:lvl2pPr>
            <a:lvl3pPr marL="1256923" indent="-342797">
              <a:buFont typeface="Arial" charset="0"/>
              <a:buChar char="•"/>
              <a:defRPr/>
            </a:lvl3pPr>
            <a:lvl4pPr marL="1713986" indent="-342797">
              <a:buFont typeface="Arial" charset="0"/>
              <a:buChar char="•"/>
              <a:defRPr/>
            </a:lvl4pPr>
            <a:lvl5pPr marL="2171048" indent="-342797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483556" y="7264047"/>
            <a:ext cx="5057421" cy="498684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4407" y="7312147"/>
            <a:ext cx="2315433" cy="501861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1837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220889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6831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4715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1152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7163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3/23/22</a:t>
            </a:fld>
            <a:endParaRPr lang="en-US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66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3776600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1769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73373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525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2888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1594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1" y="0"/>
            <a:ext cx="10077449" cy="75564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8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391696" y="1617298"/>
            <a:ext cx="5305978" cy="98462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7109" b="0" i="0" cap="none" spc="248">
                <a:solidFill>
                  <a:schemeClr val="accent2"/>
                </a:solidFill>
                <a:latin typeface="United Sans Cond Medium" pitchFamily="2" charset="77"/>
              </a:defRPr>
            </a:lvl1pPr>
          </a:lstStyle>
          <a:p>
            <a:r>
              <a:rPr lang="en-US" b="1" spc="0">
                <a:latin typeface="United Sans Reg Medium" pitchFamily="2" charset="77"/>
              </a:rPr>
              <a:t>123</a:t>
            </a:r>
            <a:endParaRPr lang="en-US"/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589" y="3904222"/>
            <a:ext cx="5520170" cy="1238137"/>
          </a:xfrm>
        </p:spPr>
        <p:txBody>
          <a:bodyPr lIns="0" tIns="0" rIns="0" bIns="0">
            <a:noAutofit/>
          </a:bodyPr>
          <a:lstStyle>
            <a:lvl1pPr marL="0" marR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84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46" y="0"/>
            <a:ext cx="1959504" cy="756285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3077" y="6839623"/>
            <a:ext cx="843381" cy="357265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7A7B5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3/23/22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A7B5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9258051" y="6915043"/>
            <a:ext cx="0" cy="17646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562" y="6816579"/>
            <a:ext cx="403098" cy="40335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 smtClean="0">
                <a:ln>
                  <a:noFill/>
                </a:ln>
                <a:solidFill>
                  <a:srgbClr val="57A7B5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57A7B5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F3AE1-4AEC-488A-94E8-1854442649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562" y="6766160"/>
            <a:ext cx="3569097" cy="50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6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5952">
          <p15:clr>
            <a:srgbClr val="FBAE40"/>
          </p15:clr>
        </p15:guide>
        <p15:guide id="5" pos="6848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058085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1976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087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76" y="1885463"/>
            <a:ext cx="8691801" cy="3145935"/>
          </a:xfrm>
        </p:spPr>
        <p:txBody>
          <a:bodyPr anchor="b"/>
          <a:lstStyle>
            <a:lvl1pPr>
              <a:defRPr sz="66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576" y="5061159"/>
            <a:ext cx="8691801" cy="1654373"/>
          </a:xfrm>
        </p:spPr>
        <p:txBody>
          <a:bodyPr/>
          <a:lstStyle>
            <a:lvl1pPr marL="0" indent="0">
              <a:buNone/>
              <a:defRPr sz="2645">
                <a:solidFill>
                  <a:schemeClr val="tx1"/>
                </a:solidFill>
              </a:defRPr>
            </a:lvl1pPr>
            <a:lvl2pPr marL="503880" indent="0">
              <a:buNone/>
              <a:defRPr sz="220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63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0151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67645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0290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37" y="0"/>
            <a:ext cx="10077450" cy="5414749"/>
          </a:xfrm>
          <a:prstGeom prst="rect">
            <a:avLst/>
          </a:prstGeom>
          <a:solidFill>
            <a:srgbClr val="002B5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2951" y="925920"/>
            <a:ext cx="6563898" cy="2057453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5289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89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2951" y="3204453"/>
            <a:ext cx="6563898" cy="152414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306">
                <a:solidFill>
                  <a:srgbClr val="EFEFE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30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568280" y="252551"/>
            <a:ext cx="2290029" cy="5946800"/>
          </a:xfrm>
          <a:custGeom>
            <a:avLst/>
            <a:gdLst/>
            <a:ahLst/>
            <a:cxnLst/>
            <a:rect l="0" t="0" r="0" b="0"/>
            <a:pathLst>
              <a:path w="105558" h="273908" extrusionOk="0">
                <a:moveTo>
                  <a:pt x="0" y="273908"/>
                </a:moveTo>
                <a:lnTo>
                  <a:pt x="1384" y="190826"/>
                </a:lnTo>
                <a:lnTo>
                  <a:pt x="11565" y="184485"/>
                </a:lnTo>
                <a:lnTo>
                  <a:pt x="12724" y="147539"/>
                </a:lnTo>
                <a:lnTo>
                  <a:pt x="17479" y="144491"/>
                </a:lnTo>
                <a:lnTo>
                  <a:pt x="23271" y="76270"/>
                </a:lnTo>
                <a:lnTo>
                  <a:pt x="27417" y="71697"/>
                </a:lnTo>
                <a:lnTo>
                  <a:pt x="31928" y="21643"/>
                </a:lnTo>
                <a:lnTo>
                  <a:pt x="35220" y="17498"/>
                </a:lnTo>
                <a:lnTo>
                  <a:pt x="39610" y="19022"/>
                </a:lnTo>
                <a:lnTo>
                  <a:pt x="44975" y="14998"/>
                </a:lnTo>
                <a:lnTo>
                  <a:pt x="45097" y="4512"/>
                </a:lnTo>
                <a:lnTo>
                  <a:pt x="51864" y="0"/>
                </a:lnTo>
                <a:lnTo>
                  <a:pt x="57961" y="4024"/>
                </a:lnTo>
                <a:lnTo>
                  <a:pt x="58083" y="10852"/>
                </a:lnTo>
                <a:lnTo>
                  <a:pt x="65033" y="17193"/>
                </a:lnTo>
                <a:lnTo>
                  <a:pt x="70520" y="15547"/>
                </a:lnTo>
                <a:lnTo>
                  <a:pt x="73751" y="19997"/>
                </a:lnTo>
                <a:lnTo>
                  <a:pt x="73934" y="25423"/>
                </a:lnTo>
                <a:lnTo>
                  <a:pt x="75763" y="26704"/>
                </a:lnTo>
                <a:lnTo>
                  <a:pt x="76861" y="72002"/>
                </a:lnTo>
                <a:lnTo>
                  <a:pt x="82896" y="74745"/>
                </a:lnTo>
                <a:lnTo>
                  <a:pt x="92651" y="204055"/>
                </a:lnTo>
                <a:lnTo>
                  <a:pt x="100089" y="206555"/>
                </a:lnTo>
                <a:lnTo>
                  <a:pt x="100028" y="218261"/>
                </a:lnTo>
                <a:lnTo>
                  <a:pt x="104174" y="219907"/>
                </a:lnTo>
                <a:lnTo>
                  <a:pt x="105558" y="273908"/>
                </a:lnTo>
                <a:close/>
              </a:path>
            </a:pathLst>
          </a:cu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>
            <a:off x="0" y="5414833"/>
            <a:ext cx="10077450" cy="2148101"/>
          </a:xfrm>
          <a:prstGeom prst="rect">
            <a:avLst/>
          </a:prstGeom>
          <a:solidFill>
            <a:srgbClr val="C5A876"/>
          </a:solidFill>
          <a:ln w="19050" cap="flat" cmpd="sng">
            <a:solidFill>
              <a:srgbClr val="C5A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1102013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65532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03873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5171277" y="1764665"/>
            <a:ext cx="4402272" cy="54782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405855">
              <a:spcBef>
                <a:spcPts val="661"/>
              </a:spcBef>
              <a:spcAft>
                <a:spcPts val="0"/>
              </a:spcAft>
              <a:buSzPts val="2200"/>
              <a:buChar char="●"/>
              <a:defRPr/>
            </a:lvl1pPr>
            <a:lvl2pPr marL="1007641" lvl="1" indent="-39186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511461" lvl="2" indent="-39186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015281" lvl="3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519102" lvl="4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022922" lvl="5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526743" lvl="6" indent="-37786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030562" lvl="7" indent="-377866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534383" lvl="8" indent="-377866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82786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70934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503873" y="6478907"/>
            <a:ext cx="9069705" cy="76389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503821" lvl="0" indent="-251910" algn="ctr">
              <a:spcBef>
                <a:spcPts val="397"/>
              </a:spcBef>
              <a:spcAft>
                <a:spcPts val="0"/>
              </a:spcAft>
              <a:buSzPts val="1800"/>
              <a:buNone/>
              <a:defRPr sz="1983"/>
            </a:lvl1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7666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084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825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1709" y="2013259"/>
            <a:ext cx="4282916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1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138" y="1853949"/>
            <a:ext cx="4263233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138" y="2762541"/>
            <a:ext cx="4263233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1710" y="1853949"/>
            <a:ext cx="4284229" cy="908592"/>
          </a:xfrm>
        </p:spPr>
        <p:txBody>
          <a:bodyPr anchor="b"/>
          <a:lstStyle>
            <a:lvl1pPr marL="0" indent="0">
              <a:buNone/>
              <a:defRPr sz="2645" b="1"/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1710" y="2762541"/>
            <a:ext cx="4284229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0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5"/>
            </a:lvl3pPr>
            <a:lvl4pPr>
              <a:defRPr sz="2204"/>
            </a:lvl4pPr>
            <a:lvl5pPr>
              <a:defRPr sz="2204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7" y="2268855"/>
            <a:ext cx="3250240" cy="4203335"/>
          </a:xfrm>
        </p:spPr>
        <p:txBody>
          <a:bodyPr/>
          <a:lstStyle>
            <a:lvl1pPr marL="0" indent="0">
              <a:buNone/>
              <a:defRPr sz="1763"/>
            </a:lvl1pPr>
            <a:lvl2pPr marL="503880" indent="0">
              <a:buNone/>
              <a:defRPr sz="1543"/>
            </a:lvl2pPr>
            <a:lvl3pPr marL="1007760" indent="0">
              <a:buNone/>
              <a:defRPr sz="1323"/>
            </a:lvl3pPr>
            <a:lvl4pPr marL="1511640" indent="0">
              <a:buNone/>
              <a:defRPr sz="1102"/>
            </a:lvl4pPr>
            <a:lvl5pPr marL="2015520" indent="0">
              <a:buNone/>
              <a:defRPr sz="1102"/>
            </a:lvl5pPr>
            <a:lvl6pPr marL="2519401" indent="0">
              <a:buNone/>
              <a:defRPr sz="1102"/>
            </a:lvl6pPr>
            <a:lvl7pPr marL="3023281" indent="0">
              <a:buNone/>
              <a:defRPr sz="1102"/>
            </a:lvl7pPr>
            <a:lvl8pPr marL="3527161" indent="0">
              <a:buNone/>
              <a:defRPr sz="1102"/>
            </a:lvl8pPr>
            <a:lvl9pPr marL="4031041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1501 – Algorithms &amp; Data Structures 2 – Sherif Khattab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2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5" y="2013259"/>
            <a:ext cx="8691801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872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dt="0"/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77450" cy="6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24205"/>
            <a:ext cx="10077450" cy="656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585157" y="7329391"/>
            <a:ext cx="4921954" cy="4986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4407" y="7323037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4" y="7361153"/>
            <a:ext cx="2315433" cy="5018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0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hdr="0" dt="0"/>
  <p:txStyles>
    <p:titleStyle>
      <a:lvl1pPr algn="ctr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+mj-lt"/>
          <a:ea typeface="+mj-ea"/>
          <a:cs typeface="+mj-cs"/>
        </a:defRPr>
      </a:lvl1pPr>
      <a:lvl2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2pPr>
      <a:lvl3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3pPr>
      <a:lvl4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4pPr>
      <a:lvl5pPr algn="l" defTabSz="457063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399">
          <a:solidFill>
            <a:srgbClr val="000000"/>
          </a:solidFill>
          <a:latin typeface="Arial" charset="0"/>
          <a:cs typeface="Arial" charset="0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399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797" indent="-342797" algn="l" defTabSz="457063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199">
          <a:solidFill>
            <a:srgbClr val="000000"/>
          </a:solidFill>
          <a:latin typeface="+mn-lt"/>
          <a:ea typeface="+mn-ea"/>
          <a:cs typeface="+mn-cs"/>
        </a:defRPr>
      </a:lvl1pPr>
      <a:lvl2pPr marL="742727" indent="-285664" algn="l" defTabSz="4570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799">
          <a:solidFill>
            <a:srgbClr val="000000"/>
          </a:solidFill>
          <a:latin typeface="+mn-lt"/>
          <a:cs typeface="+mn-cs"/>
        </a:defRPr>
      </a:lvl2pPr>
      <a:lvl3pPr marL="1142657" indent="-228531" algn="l" defTabSz="4570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399">
          <a:solidFill>
            <a:srgbClr val="000000"/>
          </a:solidFill>
          <a:latin typeface="+mn-lt"/>
          <a:cs typeface="+mn-cs"/>
        </a:defRPr>
      </a:lvl3pPr>
      <a:lvl4pPr marL="1599720" indent="-228531" algn="l" defTabSz="4570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4pPr>
      <a:lvl5pPr marL="2056783" indent="-228531" algn="l" defTabSz="4570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1999">
          <a:solidFill>
            <a:srgbClr val="000000"/>
          </a:solidFill>
          <a:latin typeface="+mn-lt"/>
          <a:cs typeface="+mn-cs"/>
        </a:defRPr>
      </a:lvl5pPr>
      <a:lvl6pPr marL="2513846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6pPr>
      <a:lvl7pPr marL="2970908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7pPr>
      <a:lvl8pPr marL="3427971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8pPr>
      <a:lvl9pPr marL="3885034" indent="-228531" algn="l" defTabSz="457063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1999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381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1" r:id="rId2"/>
    <p:sldLayoutId id="2147483732" r:id="rId3"/>
    <p:sldLayoutId id="2147483733" r:id="rId4"/>
    <p:sldLayoutId id="2147483734" r:id="rId5"/>
    <p:sldLayoutId id="214748377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817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04F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65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37" y="1"/>
            <a:ext cx="10077450" cy="1103990"/>
          </a:xfrm>
          <a:prstGeom prst="rect">
            <a:avLst/>
          </a:prstGeom>
          <a:solidFill>
            <a:srgbClr val="01509E"/>
          </a:solidFill>
          <a:ln w="19050" cap="flat" cmpd="sng">
            <a:solidFill>
              <a:srgbClr val="002B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799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3873" y="1417097"/>
            <a:ext cx="9069705" cy="582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  <a:defRPr sz="22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  <a:defRPr sz="20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●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○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1800"/>
              <a:buFont typeface="Droid Sans"/>
              <a:buChar char="■"/>
              <a:defRPr sz="1800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03873" y="216861"/>
            <a:ext cx="9069705" cy="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Font typeface="Droid Sans"/>
              <a:buNone/>
              <a:defRPr sz="2800" b="1">
                <a:solidFill>
                  <a:srgbClr val="EFEFEF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9430289" y="6984041"/>
            <a:ext cx="604713" cy="578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433">
                <a:solidFill>
                  <a:srgbClr val="002B5E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73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4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coursemirror.development@gmail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6381273" y="2031266"/>
            <a:ext cx="10084859" cy="22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37" tIns="45019" rIns="90037" bIns="45019" anchor="t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92000"/>
              </a:lnSpc>
            </a:pPr>
            <a:endParaRPr lang="en-GB" altLang="en-US" sz="180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03" y="2237452"/>
            <a:ext cx="10084859" cy="1520815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Algorithms and Data Structures 2</a:t>
            </a:r>
            <a:br>
              <a:rPr lang="en-US" sz="3602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2">
                <a:solidFill>
                  <a:srgbClr val="FCB818"/>
                </a:solidFill>
                <a:latin typeface="Helvetica" pitchFamily="2" charset="0"/>
              </a:rPr>
              <a:t>CS 1501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04" y="4284874"/>
            <a:ext cx="9795813" cy="2690354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2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-2113" y="7014001"/>
            <a:ext cx="10083270" cy="622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sz="1801"/>
              <a:t>(Slides are adapted from </a:t>
            </a:r>
            <a:r>
              <a:rPr lang="en-US" altLang="en-US" sz="1801"/>
              <a:t>Dr. Ramirez’s and Dr. </a:t>
            </a:r>
            <a:r>
              <a:rPr lang="en-US" altLang="en-US" sz="1801" err="1"/>
              <a:t>Farnan’s</a:t>
            </a:r>
            <a:r>
              <a:rPr lang="en-US" altLang="en-US" sz="1801"/>
              <a:t> CS1501 slides.</a:t>
            </a:r>
            <a:r>
              <a:rPr lang="en-US" sz="1801">
                <a:latin typeface="Helvetica" pitchFamily="-84" charset="0"/>
              </a:rPr>
              <a:t>)</a:t>
            </a:r>
          </a:p>
          <a:p>
            <a:pPr algn="ctr">
              <a:lnSpc>
                <a:spcPct val="92000"/>
              </a:lnSpc>
            </a:pPr>
            <a:endParaRPr lang="en-US" sz="1801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95" y="-146242"/>
            <a:ext cx="184811" cy="3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79" tIns="45739" rIns="91479" bIns="45739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801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AAAA35-D64E-4297-834F-9F413711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55" y="239870"/>
            <a:ext cx="5622110" cy="17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95DD-8016-894E-AE7E-A2022011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8D04-D3A8-6849-A0D9-BFE7192170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5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Insert: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Add new item to the end of the array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Θ(1)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Find: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Search for the highest priority item (e.g., min or max)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Θ(n)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Remove: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Search for the highest priority item and delete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Θ(n)</a:t>
            </a:r>
            <a:endParaRPr/>
          </a:p>
          <a:p>
            <a:pPr marL="0" indent="0">
              <a:lnSpc>
                <a:spcPct val="115000"/>
              </a:lnSpc>
              <a:buNone/>
            </a:pPr>
            <a:endParaRPr/>
          </a:p>
          <a:p>
            <a:pPr>
              <a:lnSpc>
                <a:spcPct val="115000"/>
              </a:lnSpc>
            </a:pPr>
            <a:r>
              <a:rPr lang="en"/>
              <a:t>Runtime for use in Huffman tree generation?</a:t>
            </a: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Unsorted array PQ</a:t>
            </a: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6244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Insert: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Add new item in appropriate sorted order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Θ(n)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Find: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Return the item at the end of the array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Θ(1)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Remove: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Return and delete the item at the end of the array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Θ(1)</a:t>
            </a:r>
            <a:endParaRPr/>
          </a:p>
          <a:p>
            <a:pPr marL="0" indent="0">
              <a:lnSpc>
                <a:spcPct val="115000"/>
              </a:lnSpc>
              <a:buNone/>
            </a:pPr>
            <a:endParaRPr/>
          </a:p>
          <a:p>
            <a:pPr>
              <a:lnSpc>
                <a:spcPct val="115000"/>
              </a:lnSpc>
            </a:pPr>
            <a:r>
              <a:rPr lang="en"/>
              <a:t>Runtime for use in Huffman tree generation?</a:t>
            </a: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Sorted array PQ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1027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B330-CB7F-464F-9459-FF792421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15D16-A214-4CE5-9FF5-9AB19824C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6B979-C0B0-431F-B0FE-341F6B5A73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3E330-1479-4CE0-8DC5-24F7685E68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84A3F-87C5-4EEB-A308-A14E8B13F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5677"/>
            <a:ext cx="10077450" cy="17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3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B8ADD6-07AD-4EAE-B4EC-6CDFDBB7E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B6B7B2-649F-4350-ACE0-586F6BB5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2A8A0-52E3-4495-A86F-427BACAEA3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7EF62-CD0B-492E-87F6-422095F2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1252310"/>
            <a:ext cx="8843010" cy="58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57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What about a binary search tree?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Insert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Average case of Θ(lg n), but worst case of Θ(n)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Find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Average case of Θ(lg n), but worst case of Θ(n)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Remove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Average case of Θ(lg n), but worst case of Θ(n)</a:t>
            </a:r>
            <a:endParaRPr/>
          </a:p>
          <a:p>
            <a:pPr indent="-391860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"/>
              <a:t>OK, so in the average case, all operations are </a:t>
            </a:r>
            <a:r>
              <a:rPr lang="en" sz="2204"/>
              <a:t>Θ(lg n)</a:t>
            </a:r>
            <a:endParaRPr sz="2204"/>
          </a:p>
          <a:p>
            <a:pPr lvl="1">
              <a:lnSpc>
                <a:spcPct val="150000"/>
              </a:lnSpc>
            </a:pPr>
            <a:r>
              <a:rPr lang="en"/>
              <a:t>No constant time operations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Worst case is Θ(n) for all operations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So what other options do we have?</a:t>
            </a:r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97320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504349" y="2406004"/>
            <a:ext cx="9068753" cy="483488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Our find and remove operations only need the highest priority item, not to find/remove </a:t>
            </a:r>
            <a:r>
              <a:rPr lang="en" i="1"/>
              <a:t>any</a:t>
            </a:r>
            <a:r>
              <a:rPr lang="en"/>
              <a:t> item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Can we take advantage of this to improve our runtime?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Yes!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Is a BST overkill?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30878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 heap is complete binary tree such that for each node T in the tree: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T.item is of a higher priority than T.right_child.item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T.item is of a higher priority than T.left_child.item</a:t>
            </a:r>
            <a:endParaRPr/>
          </a:p>
          <a:p>
            <a:pPr marL="0" indent="0">
              <a:lnSpc>
                <a:spcPct val="150000"/>
              </a:lnSpc>
              <a:buNone/>
            </a:pPr>
            <a:endParaRPr/>
          </a:p>
          <a:p>
            <a:pPr>
              <a:lnSpc>
                <a:spcPct val="150000"/>
              </a:lnSpc>
            </a:pPr>
            <a:r>
              <a:rPr lang="en"/>
              <a:t>It does not matter how T.left_child.item relates to T.right_child.item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This is a relaxation of the approach needed by a BST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The heap</a:t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127807" y="1693748"/>
            <a:ext cx="376542" cy="2075776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127806" y="6213716"/>
            <a:ext cx="3205734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645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The </a:t>
            </a:r>
            <a:r>
              <a:rPr kumimoji="0" lang="en" sz="2645" b="0" i="1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heap property</a:t>
            </a:r>
            <a:endParaRPr kumimoji="0" sz="2645" b="0" i="1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82" name="Google Shape;82;p14"/>
          <p:cNvCxnSpPr/>
          <p:nvPr/>
        </p:nvCxnSpPr>
        <p:spPr>
          <a:xfrm rot="10800000" flipH="1">
            <a:off x="281035" y="3841704"/>
            <a:ext cx="40001" cy="2436119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55650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728DC-AA96-448B-893F-8A3B8FCFC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9D6D7-F275-4662-807C-BB9D0FDB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0E7A4-80AA-4090-8277-12045B939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FD3CD-F3C7-4A7D-9D0F-2E686B10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332911"/>
            <a:ext cx="8863965" cy="59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1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Find is easy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Simply the root of the tree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Θ(1)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Remove and insert are not quite so trivial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The tree is modified and the heap property must be maintained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PQ runtimes</a:t>
            </a: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15058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504349" y="2657061"/>
            <a:ext cx="9068753" cy="458396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Add a new node at the next available leaf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Push the new node up the tree until it is supporting the heap property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insert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7464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Lab 8 due on 3/25</a:t>
            </a:r>
          </a:p>
          <a:p>
            <a:pPr lvl="1"/>
            <a:r>
              <a:rPr lang="en-US" dirty="0"/>
              <a:t>Homework 9 due on 3/28</a:t>
            </a:r>
          </a:p>
          <a:p>
            <a:pPr lvl="1"/>
            <a:r>
              <a:rPr lang="en-US" dirty="0"/>
              <a:t>Assignment 2 due on 3/28</a:t>
            </a:r>
          </a:p>
          <a:p>
            <a:pPr lvl="1"/>
            <a:r>
              <a:rPr lang="en-US" dirty="0"/>
              <a:t>Lab 9 due on 4/1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>
                <a:latin typeface="Arial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0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5E435D9-63B0-4660-8D04-E83F5E2CA2AE}" type="slidenum">
              <a:rPr lang="en-GB" altLang="en-US">
                <a:cs typeface="Arial" panose="020B0604020202020204" pitchFamily="34" charset="0"/>
              </a:rPr>
              <a:pPr defTabSz="4570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2</a:t>
            </a:fld>
            <a:endParaRPr lang="en-GB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4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Min heap insert</a:t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6690409" y="1864470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04" name="Google Shape;104;p17"/>
          <p:cNvGrpSpPr/>
          <p:nvPr/>
        </p:nvGrpSpPr>
        <p:grpSpPr>
          <a:xfrm>
            <a:off x="5752415" y="2408290"/>
            <a:ext cx="1431070" cy="1071141"/>
            <a:chOff x="3273350" y="1865125"/>
            <a:chExt cx="1298650" cy="972025"/>
          </a:xfrm>
        </p:grpSpPr>
        <p:sp>
          <p:nvSpPr>
            <p:cNvPr id="105" name="Google Shape;105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6" name="Google Shape;106;p17"/>
            <p:cNvCxnSpPr>
              <a:stCxn id="103" idx="2"/>
              <a:endCxn id="105" idx="0"/>
            </p:cNvCxnSpPr>
            <p:nvPr/>
          </p:nvCxnSpPr>
          <p:spPr>
            <a:xfrm flipH="1">
              <a:off x="3720900" y="1865125"/>
              <a:ext cx="851100" cy="47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" name="Google Shape;107;p17"/>
          <p:cNvGrpSpPr/>
          <p:nvPr/>
        </p:nvGrpSpPr>
        <p:grpSpPr>
          <a:xfrm>
            <a:off x="7183484" y="2408290"/>
            <a:ext cx="1479226" cy="1071141"/>
            <a:chOff x="4572000" y="1865125"/>
            <a:chExt cx="1342350" cy="972025"/>
          </a:xfrm>
        </p:grpSpPr>
        <p:sp>
          <p:nvSpPr>
            <p:cNvPr id="108" name="Google Shape;108;p17"/>
            <p:cNvSpPr/>
            <p:nvPr/>
          </p:nvSpPr>
          <p:spPr>
            <a:xfrm>
              <a:off x="50194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9" name="Google Shape;109;p17"/>
            <p:cNvCxnSpPr>
              <a:stCxn id="103" idx="2"/>
              <a:endCxn id="108" idx="0"/>
            </p:cNvCxnSpPr>
            <p:nvPr/>
          </p:nvCxnSpPr>
          <p:spPr>
            <a:xfrm>
              <a:off x="4572000" y="1865125"/>
              <a:ext cx="894900" cy="47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" name="Google Shape;110;p17"/>
          <p:cNvGrpSpPr/>
          <p:nvPr/>
        </p:nvGrpSpPr>
        <p:grpSpPr>
          <a:xfrm>
            <a:off x="4766264" y="3479431"/>
            <a:ext cx="1479226" cy="1301534"/>
            <a:chOff x="2378450" y="2837150"/>
            <a:chExt cx="1342350" cy="1181100"/>
          </a:xfrm>
        </p:grpSpPr>
        <p:sp>
          <p:nvSpPr>
            <p:cNvPr id="111" name="Google Shape;111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2" name="Google Shape;112;p17"/>
            <p:cNvCxnSpPr>
              <a:stCxn id="105" idx="2"/>
              <a:endCxn id="111" idx="0"/>
            </p:cNvCxnSpPr>
            <p:nvPr/>
          </p:nvCxnSpPr>
          <p:spPr>
            <a:xfrm flipH="1">
              <a:off x="2825900" y="2837150"/>
              <a:ext cx="8949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3" name="Google Shape;113;p17"/>
          <p:cNvGrpSpPr/>
          <p:nvPr/>
        </p:nvGrpSpPr>
        <p:grpSpPr>
          <a:xfrm>
            <a:off x="4766264" y="2935609"/>
            <a:ext cx="1972302" cy="1845355"/>
            <a:chOff x="2378450" y="2343650"/>
            <a:chExt cx="1789800" cy="1674600"/>
          </a:xfrm>
        </p:grpSpPr>
        <p:sp>
          <p:nvSpPr>
            <p:cNvPr id="114" name="Google Shape;114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16" name="Google Shape;116;p17"/>
          <p:cNvGrpSpPr/>
          <p:nvPr/>
        </p:nvGrpSpPr>
        <p:grpSpPr>
          <a:xfrm>
            <a:off x="5752414" y="1864470"/>
            <a:ext cx="1924146" cy="1614961"/>
            <a:chOff x="3273350" y="1371625"/>
            <a:chExt cx="1746100" cy="1465525"/>
          </a:xfrm>
        </p:grpSpPr>
        <p:sp>
          <p:nvSpPr>
            <p:cNvPr id="117" name="Google Shape;117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4124550" y="1371625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6112896" y="3479431"/>
            <a:ext cx="986151" cy="1301534"/>
            <a:chOff x="3600475" y="2837150"/>
            <a:chExt cx="894900" cy="1181100"/>
          </a:xfrm>
        </p:grpSpPr>
        <p:sp>
          <p:nvSpPr>
            <p:cNvPr id="120" name="Google Shape;120;p17"/>
            <p:cNvSpPr/>
            <p:nvPr/>
          </p:nvSpPr>
          <p:spPr>
            <a:xfrm>
              <a:off x="3600475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21" name="Google Shape;121;p17"/>
            <p:cNvCxnSpPr>
              <a:stCxn id="117" idx="2"/>
              <a:endCxn id="120" idx="0"/>
            </p:cNvCxnSpPr>
            <p:nvPr/>
          </p:nvCxnSpPr>
          <p:spPr>
            <a:xfrm>
              <a:off x="3720800" y="2837150"/>
              <a:ext cx="3270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oogle Shape;122;p17"/>
          <p:cNvGrpSpPr/>
          <p:nvPr/>
        </p:nvGrpSpPr>
        <p:grpSpPr>
          <a:xfrm>
            <a:off x="7243404" y="3479431"/>
            <a:ext cx="986151" cy="1301534"/>
            <a:chOff x="4626375" y="2837150"/>
            <a:chExt cx="894900" cy="1181100"/>
          </a:xfrm>
        </p:grpSpPr>
        <p:sp>
          <p:nvSpPr>
            <p:cNvPr id="123" name="Google Shape;123;p17"/>
            <p:cNvSpPr/>
            <p:nvPr/>
          </p:nvSpPr>
          <p:spPr>
            <a:xfrm>
              <a:off x="4626375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24" name="Google Shape;124;p17"/>
            <p:cNvCxnSpPr>
              <a:stCxn id="108" idx="2"/>
              <a:endCxn id="123" idx="0"/>
            </p:cNvCxnSpPr>
            <p:nvPr/>
          </p:nvCxnSpPr>
          <p:spPr>
            <a:xfrm flipH="1">
              <a:off x="5073900" y="2837150"/>
              <a:ext cx="3930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" name="Google Shape;125;p17"/>
          <p:cNvGrpSpPr/>
          <p:nvPr/>
        </p:nvGrpSpPr>
        <p:grpSpPr>
          <a:xfrm>
            <a:off x="7243404" y="2935609"/>
            <a:ext cx="1419307" cy="1845355"/>
            <a:chOff x="4626375" y="2343650"/>
            <a:chExt cx="1287975" cy="1674600"/>
          </a:xfrm>
        </p:grpSpPr>
        <p:sp>
          <p:nvSpPr>
            <p:cNvPr id="126" name="Google Shape;126;p17"/>
            <p:cNvSpPr/>
            <p:nvPr/>
          </p:nvSpPr>
          <p:spPr>
            <a:xfrm>
              <a:off x="50194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4626375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28" name="Google Shape;128;p17"/>
          <p:cNvGrpSpPr/>
          <p:nvPr/>
        </p:nvGrpSpPr>
        <p:grpSpPr>
          <a:xfrm>
            <a:off x="8169635" y="3479431"/>
            <a:ext cx="1403466" cy="1301534"/>
            <a:chOff x="5466900" y="2837150"/>
            <a:chExt cx="1273600" cy="1181100"/>
          </a:xfrm>
        </p:grpSpPr>
        <p:sp>
          <p:nvSpPr>
            <p:cNvPr id="129" name="Google Shape;129;p17"/>
            <p:cNvSpPr/>
            <p:nvPr/>
          </p:nvSpPr>
          <p:spPr>
            <a:xfrm>
              <a:off x="584560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0" name="Google Shape;130;p17"/>
            <p:cNvCxnSpPr>
              <a:stCxn id="126" idx="2"/>
              <a:endCxn id="129" idx="0"/>
            </p:cNvCxnSpPr>
            <p:nvPr/>
          </p:nvCxnSpPr>
          <p:spPr>
            <a:xfrm>
              <a:off x="5466900" y="2837150"/>
              <a:ext cx="8262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1" name="Google Shape;131;p17"/>
          <p:cNvGrpSpPr/>
          <p:nvPr/>
        </p:nvGrpSpPr>
        <p:grpSpPr>
          <a:xfrm>
            <a:off x="7676561" y="2935609"/>
            <a:ext cx="1896541" cy="1845355"/>
            <a:chOff x="5019450" y="2343650"/>
            <a:chExt cx="1721050" cy="1674600"/>
          </a:xfrm>
        </p:grpSpPr>
        <p:sp>
          <p:nvSpPr>
            <p:cNvPr id="132" name="Google Shape;132;p17"/>
            <p:cNvSpPr/>
            <p:nvPr/>
          </p:nvSpPr>
          <p:spPr>
            <a:xfrm>
              <a:off x="584560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0194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3878437" y="4780965"/>
            <a:ext cx="1380903" cy="1397791"/>
            <a:chOff x="1572775" y="4018250"/>
            <a:chExt cx="1253125" cy="1268450"/>
          </a:xfrm>
        </p:grpSpPr>
        <p:sp>
          <p:nvSpPr>
            <p:cNvPr id="135" name="Google Shape;135;p17"/>
            <p:cNvSpPr/>
            <p:nvPr/>
          </p:nvSpPr>
          <p:spPr>
            <a:xfrm>
              <a:off x="1572775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6" name="Google Shape;136;p17"/>
            <p:cNvCxnSpPr>
              <a:stCxn id="115" idx="2"/>
              <a:endCxn id="135" idx="0"/>
            </p:cNvCxnSpPr>
            <p:nvPr/>
          </p:nvCxnSpPr>
          <p:spPr>
            <a:xfrm flipH="1">
              <a:off x="2020100" y="4018250"/>
              <a:ext cx="8058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" name="Google Shape;137;p17"/>
          <p:cNvGrpSpPr/>
          <p:nvPr/>
        </p:nvGrpSpPr>
        <p:grpSpPr>
          <a:xfrm>
            <a:off x="3878437" y="4237144"/>
            <a:ext cx="1873979" cy="1941612"/>
            <a:chOff x="1572775" y="3524750"/>
            <a:chExt cx="1700575" cy="1761950"/>
          </a:xfrm>
        </p:grpSpPr>
        <p:sp>
          <p:nvSpPr>
            <p:cNvPr id="138" name="Google Shape;138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572775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5193303" y="4780965"/>
            <a:ext cx="986151" cy="1397791"/>
            <a:chOff x="2765975" y="4018250"/>
            <a:chExt cx="894900" cy="1268450"/>
          </a:xfrm>
        </p:grpSpPr>
        <p:sp>
          <p:nvSpPr>
            <p:cNvPr id="141" name="Google Shape;141;p17"/>
            <p:cNvSpPr/>
            <p:nvPr/>
          </p:nvSpPr>
          <p:spPr>
            <a:xfrm>
              <a:off x="2765975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2" name="Google Shape;142;p17"/>
            <p:cNvCxnSpPr>
              <a:stCxn id="138" idx="2"/>
              <a:endCxn id="141" idx="0"/>
            </p:cNvCxnSpPr>
            <p:nvPr/>
          </p:nvCxnSpPr>
          <p:spPr>
            <a:xfrm>
              <a:off x="2825900" y="4018250"/>
              <a:ext cx="3876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" name="Google Shape;143;p17"/>
          <p:cNvGrpSpPr/>
          <p:nvPr/>
        </p:nvGrpSpPr>
        <p:grpSpPr>
          <a:xfrm>
            <a:off x="4766251" y="4237144"/>
            <a:ext cx="1413191" cy="1941612"/>
            <a:chOff x="2378438" y="3524750"/>
            <a:chExt cx="1282425" cy="1761950"/>
          </a:xfrm>
        </p:grpSpPr>
        <p:sp>
          <p:nvSpPr>
            <p:cNvPr id="144" name="Google Shape;144;p17"/>
            <p:cNvSpPr/>
            <p:nvPr/>
          </p:nvSpPr>
          <p:spPr>
            <a:xfrm>
              <a:off x="2378438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2765963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4766264" y="2935596"/>
            <a:ext cx="1972302" cy="1845369"/>
            <a:chOff x="2378450" y="2343638"/>
            <a:chExt cx="1789800" cy="1674612"/>
          </a:xfrm>
        </p:grpSpPr>
        <p:sp>
          <p:nvSpPr>
            <p:cNvPr id="147" name="Google Shape;147;p17"/>
            <p:cNvSpPr/>
            <p:nvPr/>
          </p:nvSpPr>
          <p:spPr>
            <a:xfrm>
              <a:off x="3273350" y="234363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5752414" y="1864470"/>
            <a:ext cx="1924146" cy="1614961"/>
            <a:chOff x="3273350" y="1371625"/>
            <a:chExt cx="1746100" cy="1465525"/>
          </a:xfrm>
        </p:grpSpPr>
        <p:sp>
          <p:nvSpPr>
            <p:cNvPr id="150" name="Google Shape;150;p17"/>
            <p:cNvSpPr/>
            <p:nvPr/>
          </p:nvSpPr>
          <p:spPr>
            <a:xfrm>
              <a:off x="4124550" y="1371625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488977" y="1707770"/>
            <a:ext cx="4036838" cy="107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Insert:</a:t>
            </a:r>
            <a:b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7, 42, 37, 5, 8, 15, 12, 9, 3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20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7685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504349" y="2657061"/>
            <a:ext cx="9068753" cy="458396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Add a new node at the next available leaf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Push the new node up the tree until it is supporting the heap property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insert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21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016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Min heap insert</a:t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6690409" y="1864470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04" name="Google Shape;104;p17"/>
          <p:cNvGrpSpPr/>
          <p:nvPr/>
        </p:nvGrpSpPr>
        <p:grpSpPr>
          <a:xfrm>
            <a:off x="5752415" y="2408290"/>
            <a:ext cx="1431070" cy="1071141"/>
            <a:chOff x="3273350" y="1865125"/>
            <a:chExt cx="1298650" cy="972025"/>
          </a:xfrm>
        </p:grpSpPr>
        <p:sp>
          <p:nvSpPr>
            <p:cNvPr id="105" name="Google Shape;105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6" name="Google Shape;106;p17"/>
            <p:cNvCxnSpPr>
              <a:stCxn id="103" idx="2"/>
              <a:endCxn id="105" idx="0"/>
            </p:cNvCxnSpPr>
            <p:nvPr/>
          </p:nvCxnSpPr>
          <p:spPr>
            <a:xfrm flipH="1">
              <a:off x="3720900" y="1865125"/>
              <a:ext cx="851100" cy="47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" name="Google Shape;107;p17"/>
          <p:cNvGrpSpPr/>
          <p:nvPr/>
        </p:nvGrpSpPr>
        <p:grpSpPr>
          <a:xfrm>
            <a:off x="7183484" y="2408290"/>
            <a:ext cx="1479226" cy="1071141"/>
            <a:chOff x="4572000" y="1865125"/>
            <a:chExt cx="1342350" cy="972025"/>
          </a:xfrm>
        </p:grpSpPr>
        <p:sp>
          <p:nvSpPr>
            <p:cNvPr id="108" name="Google Shape;108;p17"/>
            <p:cNvSpPr/>
            <p:nvPr/>
          </p:nvSpPr>
          <p:spPr>
            <a:xfrm>
              <a:off x="50194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09" name="Google Shape;109;p17"/>
            <p:cNvCxnSpPr>
              <a:stCxn id="103" idx="2"/>
              <a:endCxn id="108" idx="0"/>
            </p:cNvCxnSpPr>
            <p:nvPr/>
          </p:nvCxnSpPr>
          <p:spPr>
            <a:xfrm>
              <a:off x="4572000" y="1865125"/>
              <a:ext cx="894900" cy="478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" name="Google Shape;110;p17"/>
          <p:cNvGrpSpPr/>
          <p:nvPr/>
        </p:nvGrpSpPr>
        <p:grpSpPr>
          <a:xfrm>
            <a:off x="4766264" y="3479431"/>
            <a:ext cx="1479226" cy="1301534"/>
            <a:chOff x="2378450" y="2837150"/>
            <a:chExt cx="1342350" cy="1181100"/>
          </a:xfrm>
        </p:grpSpPr>
        <p:sp>
          <p:nvSpPr>
            <p:cNvPr id="111" name="Google Shape;111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12" name="Google Shape;112;p17"/>
            <p:cNvCxnSpPr>
              <a:stCxn id="105" idx="2"/>
              <a:endCxn id="111" idx="0"/>
            </p:cNvCxnSpPr>
            <p:nvPr/>
          </p:nvCxnSpPr>
          <p:spPr>
            <a:xfrm flipH="1">
              <a:off x="2825900" y="2837150"/>
              <a:ext cx="8949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3" name="Google Shape;113;p17"/>
          <p:cNvGrpSpPr/>
          <p:nvPr/>
        </p:nvGrpSpPr>
        <p:grpSpPr>
          <a:xfrm>
            <a:off x="4766264" y="2935609"/>
            <a:ext cx="1972302" cy="1845355"/>
            <a:chOff x="2378450" y="2343650"/>
            <a:chExt cx="1789800" cy="1674600"/>
          </a:xfrm>
        </p:grpSpPr>
        <p:sp>
          <p:nvSpPr>
            <p:cNvPr id="114" name="Google Shape;114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16" name="Google Shape;116;p17"/>
          <p:cNvGrpSpPr/>
          <p:nvPr/>
        </p:nvGrpSpPr>
        <p:grpSpPr>
          <a:xfrm>
            <a:off x="5752414" y="1864470"/>
            <a:ext cx="1924146" cy="1614961"/>
            <a:chOff x="3273350" y="1371625"/>
            <a:chExt cx="1746100" cy="1465525"/>
          </a:xfrm>
        </p:grpSpPr>
        <p:sp>
          <p:nvSpPr>
            <p:cNvPr id="117" name="Google Shape;117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4124550" y="1371625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19" name="Google Shape;119;p17"/>
          <p:cNvGrpSpPr/>
          <p:nvPr/>
        </p:nvGrpSpPr>
        <p:grpSpPr>
          <a:xfrm>
            <a:off x="6112896" y="3479431"/>
            <a:ext cx="986151" cy="1301534"/>
            <a:chOff x="3600475" y="2837150"/>
            <a:chExt cx="894900" cy="1181100"/>
          </a:xfrm>
        </p:grpSpPr>
        <p:sp>
          <p:nvSpPr>
            <p:cNvPr id="120" name="Google Shape;120;p17"/>
            <p:cNvSpPr/>
            <p:nvPr/>
          </p:nvSpPr>
          <p:spPr>
            <a:xfrm>
              <a:off x="3600475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21" name="Google Shape;121;p17"/>
            <p:cNvCxnSpPr>
              <a:stCxn id="117" idx="2"/>
              <a:endCxn id="120" idx="0"/>
            </p:cNvCxnSpPr>
            <p:nvPr/>
          </p:nvCxnSpPr>
          <p:spPr>
            <a:xfrm>
              <a:off x="3720800" y="2837150"/>
              <a:ext cx="3270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oogle Shape;122;p17"/>
          <p:cNvGrpSpPr/>
          <p:nvPr/>
        </p:nvGrpSpPr>
        <p:grpSpPr>
          <a:xfrm>
            <a:off x="7243404" y="3479431"/>
            <a:ext cx="986151" cy="1301534"/>
            <a:chOff x="4626375" y="2837150"/>
            <a:chExt cx="894900" cy="1181100"/>
          </a:xfrm>
        </p:grpSpPr>
        <p:sp>
          <p:nvSpPr>
            <p:cNvPr id="123" name="Google Shape;123;p17"/>
            <p:cNvSpPr/>
            <p:nvPr/>
          </p:nvSpPr>
          <p:spPr>
            <a:xfrm>
              <a:off x="4626375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24" name="Google Shape;124;p17"/>
            <p:cNvCxnSpPr>
              <a:stCxn id="108" idx="2"/>
              <a:endCxn id="123" idx="0"/>
            </p:cNvCxnSpPr>
            <p:nvPr/>
          </p:nvCxnSpPr>
          <p:spPr>
            <a:xfrm flipH="1">
              <a:off x="5073900" y="2837150"/>
              <a:ext cx="3930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" name="Google Shape;125;p17"/>
          <p:cNvGrpSpPr/>
          <p:nvPr/>
        </p:nvGrpSpPr>
        <p:grpSpPr>
          <a:xfrm>
            <a:off x="7243404" y="2935609"/>
            <a:ext cx="1419307" cy="1845355"/>
            <a:chOff x="4626375" y="2343650"/>
            <a:chExt cx="1287975" cy="1674600"/>
          </a:xfrm>
        </p:grpSpPr>
        <p:sp>
          <p:nvSpPr>
            <p:cNvPr id="126" name="Google Shape;126;p17"/>
            <p:cNvSpPr/>
            <p:nvPr/>
          </p:nvSpPr>
          <p:spPr>
            <a:xfrm>
              <a:off x="50194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4626375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28" name="Google Shape;128;p17"/>
          <p:cNvGrpSpPr/>
          <p:nvPr/>
        </p:nvGrpSpPr>
        <p:grpSpPr>
          <a:xfrm>
            <a:off x="8169635" y="3479431"/>
            <a:ext cx="1403466" cy="1301534"/>
            <a:chOff x="5466900" y="2837150"/>
            <a:chExt cx="1273600" cy="1181100"/>
          </a:xfrm>
        </p:grpSpPr>
        <p:sp>
          <p:nvSpPr>
            <p:cNvPr id="129" name="Google Shape;129;p17"/>
            <p:cNvSpPr/>
            <p:nvPr/>
          </p:nvSpPr>
          <p:spPr>
            <a:xfrm>
              <a:off x="584560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0" name="Google Shape;130;p17"/>
            <p:cNvCxnSpPr>
              <a:stCxn id="126" idx="2"/>
              <a:endCxn id="129" idx="0"/>
            </p:cNvCxnSpPr>
            <p:nvPr/>
          </p:nvCxnSpPr>
          <p:spPr>
            <a:xfrm>
              <a:off x="5466900" y="2837150"/>
              <a:ext cx="826200" cy="68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1" name="Google Shape;131;p17"/>
          <p:cNvGrpSpPr/>
          <p:nvPr/>
        </p:nvGrpSpPr>
        <p:grpSpPr>
          <a:xfrm>
            <a:off x="7676561" y="2935609"/>
            <a:ext cx="1896541" cy="1845355"/>
            <a:chOff x="5019450" y="2343650"/>
            <a:chExt cx="1721050" cy="1674600"/>
          </a:xfrm>
        </p:grpSpPr>
        <p:sp>
          <p:nvSpPr>
            <p:cNvPr id="132" name="Google Shape;132;p17"/>
            <p:cNvSpPr/>
            <p:nvPr/>
          </p:nvSpPr>
          <p:spPr>
            <a:xfrm>
              <a:off x="584560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50194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34" name="Google Shape;134;p17"/>
          <p:cNvGrpSpPr/>
          <p:nvPr/>
        </p:nvGrpSpPr>
        <p:grpSpPr>
          <a:xfrm>
            <a:off x="3878437" y="4780965"/>
            <a:ext cx="1380903" cy="1397791"/>
            <a:chOff x="1572775" y="4018250"/>
            <a:chExt cx="1253125" cy="1268450"/>
          </a:xfrm>
        </p:grpSpPr>
        <p:sp>
          <p:nvSpPr>
            <p:cNvPr id="135" name="Google Shape;135;p17"/>
            <p:cNvSpPr/>
            <p:nvPr/>
          </p:nvSpPr>
          <p:spPr>
            <a:xfrm>
              <a:off x="1572775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36" name="Google Shape;136;p17"/>
            <p:cNvCxnSpPr>
              <a:stCxn id="115" idx="2"/>
              <a:endCxn id="135" idx="0"/>
            </p:cNvCxnSpPr>
            <p:nvPr/>
          </p:nvCxnSpPr>
          <p:spPr>
            <a:xfrm flipH="1">
              <a:off x="2020100" y="4018250"/>
              <a:ext cx="8058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" name="Google Shape;137;p17"/>
          <p:cNvGrpSpPr/>
          <p:nvPr/>
        </p:nvGrpSpPr>
        <p:grpSpPr>
          <a:xfrm>
            <a:off x="3878437" y="4237144"/>
            <a:ext cx="1873979" cy="1941612"/>
            <a:chOff x="1572775" y="3524750"/>
            <a:chExt cx="1700575" cy="1761950"/>
          </a:xfrm>
        </p:grpSpPr>
        <p:sp>
          <p:nvSpPr>
            <p:cNvPr id="138" name="Google Shape;138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572775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40" name="Google Shape;140;p17"/>
          <p:cNvGrpSpPr/>
          <p:nvPr/>
        </p:nvGrpSpPr>
        <p:grpSpPr>
          <a:xfrm>
            <a:off x="5193303" y="4780965"/>
            <a:ext cx="986151" cy="1397791"/>
            <a:chOff x="2765975" y="4018250"/>
            <a:chExt cx="894900" cy="1268450"/>
          </a:xfrm>
        </p:grpSpPr>
        <p:sp>
          <p:nvSpPr>
            <p:cNvPr id="141" name="Google Shape;141;p17"/>
            <p:cNvSpPr/>
            <p:nvPr/>
          </p:nvSpPr>
          <p:spPr>
            <a:xfrm>
              <a:off x="2765975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cxnSp>
          <p:nvCxnSpPr>
            <p:cNvPr id="142" name="Google Shape;142;p17"/>
            <p:cNvCxnSpPr>
              <a:stCxn id="138" idx="2"/>
              <a:endCxn id="141" idx="0"/>
            </p:cNvCxnSpPr>
            <p:nvPr/>
          </p:nvCxnSpPr>
          <p:spPr>
            <a:xfrm>
              <a:off x="2825900" y="4018250"/>
              <a:ext cx="3876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" name="Google Shape;143;p17"/>
          <p:cNvGrpSpPr/>
          <p:nvPr/>
        </p:nvGrpSpPr>
        <p:grpSpPr>
          <a:xfrm>
            <a:off x="4766251" y="4237144"/>
            <a:ext cx="1413191" cy="1941612"/>
            <a:chOff x="2378438" y="3524750"/>
            <a:chExt cx="1282425" cy="1761950"/>
          </a:xfrm>
        </p:grpSpPr>
        <p:sp>
          <p:nvSpPr>
            <p:cNvPr id="144" name="Google Shape;144;p17"/>
            <p:cNvSpPr/>
            <p:nvPr/>
          </p:nvSpPr>
          <p:spPr>
            <a:xfrm>
              <a:off x="2378438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2765963" y="479320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4766264" y="2935596"/>
            <a:ext cx="1972302" cy="1845369"/>
            <a:chOff x="2378450" y="2343638"/>
            <a:chExt cx="1789800" cy="1674612"/>
          </a:xfrm>
        </p:grpSpPr>
        <p:sp>
          <p:nvSpPr>
            <p:cNvPr id="147" name="Google Shape;147;p17"/>
            <p:cNvSpPr/>
            <p:nvPr/>
          </p:nvSpPr>
          <p:spPr>
            <a:xfrm>
              <a:off x="3273350" y="234363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2378450" y="35247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5752414" y="1864470"/>
            <a:ext cx="1924146" cy="1614961"/>
            <a:chOff x="3273350" y="1371625"/>
            <a:chExt cx="1746100" cy="1465525"/>
          </a:xfrm>
        </p:grpSpPr>
        <p:sp>
          <p:nvSpPr>
            <p:cNvPr id="150" name="Google Shape;150;p17"/>
            <p:cNvSpPr/>
            <p:nvPr/>
          </p:nvSpPr>
          <p:spPr>
            <a:xfrm>
              <a:off x="4124550" y="1371625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3273350" y="2343650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488977" y="1707770"/>
            <a:ext cx="4036838" cy="107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Insert:</a:t>
            </a:r>
            <a:b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</a:b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7, 42, 37, 5, 8, 15, 12, 9, 3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22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0224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504349" y="2094863"/>
            <a:ext cx="9068753" cy="514596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Tricky to delete root…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So let's simply overwrite the root with the item from the last leaf and delete the last leaf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But then the root is violating the heap property…</a:t>
            </a:r>
            <a:endParaRPr/>
          </a:p>
          <a:p>
            <a:pPr lvl="3">
              <a:lnSpc>
                <a:spcPct val="150000"/>
              </a:lnSpc>
            </a:pPr>
            <a:r>
              <a:rPr lang="en"/>
              <a:t>So we push the root down the tree until it is supporting the heap property</a:t>
            </a: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remove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8466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Min heap removal</a:t>
            </a:r>
            <a:endParaRPr/>
          </a:p>
        </p:txBody>
      </p:sp>
      <p:cxnSp>
        <p:nvCxnSpPr>
          <p:cNvPr id="166" name="Google Shape;166;p19"/>
          <p:cNvCxnSpPr/>
          <p:nvPr/>
        </p:nvCxnSpPr>
        <p:spPr>
          <a:xfrm flipH="1">
            <a:off x="4558557" y="2168103"/>
            <a:ext cx="937885" cy="5272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19"/>
          <p:cNvCxnSpPr/>
          <p:nvPr/>
        </p:nvCxnSpPr>
        <p:spPr>
          <a:xfrm>
            <a:off x="5496442" y="2168103"/>
            <a:ext cx="986151" cy="52729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9"/>
          <p:cNvCxnSpPr/>
          <p:nvPr/>
        </p:nvCxnSpPr>
        <p:spPr>
          <a:xfrm flipH="1">
            <a:off x="3572296" y="3239244"/>
            <a:ext cx="986151" cy="7577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9"/>
          <p:cNvSpPr/>
          <p:nvPr/>
        </p:nvSpPr>
        <p:spPr>
          <a:xfrm>
            <a:off x="4425852" y="3996957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0" name="Google Shape;170;p19"/>
          <p:cNvCxnSpPr>
            <a:stCxn id="171" idx="2"/>
            <a:endCxn id="169" idx="0"/>
          </p:cNvCxnSpPr>
          <p:nvPr/>
        </p:nvCxnSpPr>
        <p:spPr>
          <a:xfrm>
            <a:off x="4558584" y="3239244"/>
            <a:ext cx="360343" cy="7577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19"/>
          <p:cNvCxnSpPr/>
          <p:nvPr/>
        </p:nvCxnSpPr>
        <p:spPr>
          <a:xfrm flipH="1">
            <a:off x="6049518" y="3239244"/>
            <a:ext cx="433074" cy="7577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19"/>
          <p:cNvSpPr/>
          <p:nvPr/>
        </p:nvSpPr>
        <p:spPr>
          <a:xfrm>
            <a:off x="5556361" y="3996957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6482593" y="3239244"/>
            <a:ext cx="910446" cy="7577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/>
          <p:nvPr/>
        </p:nvSpPr>
        <p:spPr>
          <a:xfrm>
            <a:off x="6899908" y="3996957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5989517" y="2695423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77" name="Google Shape;177;p19"/>
          <p:cNvGrpSpPr/>
          <p:nvPr/>
        </p:nvGrpSpPr>
        <p:grpSpPr>
          <a:xfrm>
            <a:off x="2191393" y="4540778"/>
            <a:ext cx="1380903" cy="1397791"/>
            <a:chOff x="1988138" y="4118088"/>
            <a:chExt cx="1253125" cy="1268450"/>
          </a:xfrm>
        </p:grpSpPr>
        <p:cxnSp>
          <p:nvCxnSpPr>
            <p:cNvPr id="178" name="Google Shape;178;p19"/>
            <p:cNvCxnSpPr/>
            <p:nvPr/>
          </p:nvCxnSpPr>
          <p:spPr>
            <a:xfrm flipH="1">
              <a:off x="2435463" y="4118088"/>
              <a:ext cx="8058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9"/>
            <p:cNvSpPr/>
            <p:nvPr/>
          </p:nvSpPr>
          <p:spPr>
            <a:xfrm>
              <a:off x="1988138" y="489303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80" name="Google Shape;180;p19"/>
          <p:cNvGrpSpPr/>
          <p:nvPr/>
        </p:nvGrpSpPr>
        <p:grpSpPr>
          <a:xfrm>
            <a:off x="3506246" y="4540778"/>
            <a:ext cx="986151" cy="1397791"/>
            <a:chOff x="3181325" y="4118088"/>
            <a:chExt cx="894900" cy="1268450"/>
          </a:xfrm>
        </p:grpSpPr>
        <p:cxnSp>
          <p:nvCxnSpPr>
            <p:cNvPr id="181" name="Google Shape;181;p19"/>
            <p:cNvCxnSpPr/>
            <p:nvPr/>
          </p:nvCxnSpPr>
          <p:spPr>
            <a:xfrm>
              <a:off x="3241263" y="4118088"/>
              <a:ext cx="387600" cy="77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" name="Google Shape;182;p19"/>
            <p:cNvSpPr/>
            <p:nvPr/>
          </p:nvSpPr>
          <p:spPr>
            <a:xfrm>
              <a:off x="3181325" y="489303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83" name="Google Shape;183;p19"/>
          <p:cNvSpPr/>
          <p:nvPr/>
        </p:nvSpPr>
        <p:spPr>
          <a:xfrm>
            <a:off x="3079221" y="3996957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5003366" y="1624282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4065371" y="2695423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5003366" y="1624282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87" name="Google Shape;187;p19"/>
          <p:cNvGrpSpPr/>
          <p:nvPr/>
        </p:nvGrpSpPr>
        <p:grpSpPr>
          <a:xfrm>
            <a:off x="4065372" y="1624283"/>
            <a:ext cx="1924146" cy="1614961"/>
            <a:chOff x="3688713" y="1471463"/>
            <a:chExt cx="1746100" cy="1465525"/>
          </a:xfrm>
        </p:grpSpPr>
        <p:sp>
          <p:nvSpPr>
            <p:cNvPr id="188" name="Google Shape;188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539913" y="1471463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190" name="Google Shape;190;p19"/>
          <p:cNvGrpSpPr/>
          <p:nvPr/>
        </p:nvGrpSpPr>
        <p:grpSpPr>
          <a:xfrm>
            <a:off x="4065372" y="2695423"/>
            <a:ext cx="1346632" cy="1845355"/>
            <a:chOff x="3688713" y="2443488"/>
            <a:chExt cx="1222025" cy="1674600"/>
          </a:xfrm>
        </p:grpSpPr>
        <p:sp>
          <p:nvSpPr>
            <p:cNvPr id="191" name="Google Shape;191;p19"/>
            <p:cNvSpPr/>
            <p:nvPr/>
          </p:nvSpPr>
          <p:spPr>
            <a:xfrm>
              <a:off x="4015838" y="36245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93" name="Google Shape;193;p19"/>
          <p:cNvSpPr txBox="1"/>
          <p:nvPr/>
        </p:nvSpPr>
        <p:spPr>
          <a:xfrm>
            <a:off x="804277" y="1956594"/>
            <a:ext cx="1880067" cy="8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085" b="1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NO!</a:t>
            </a:r>
            <a:endParaRPr kumimoji="0" sz="3085" b="1" i="0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94" name="Google Shape;194;p19"/>
          <p:cNvGrpSpPr/>
          <p:nvPr/>
        </p:nvGrpSpPr>
        <p:grpSpPr>
          <a:xfrm>
            <a:off x="3079221" y="2695423"/>
            <a:ext cx="1972302" cy="1845300"/>
            <a:chOff x="2793813" y="2443488"/>
            <a:chExt cx="1789800" cy="1674550"/>
          </a:xfrm>
        </p:grpSpPr>
        <p:sp>
          <p:nvSpPr>
            <p:cNvPr id="195" name="Google Shape;195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2793813" y="362453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197" name="Google Shape;197;p19"/>
          <p:cNvSpPr/>
          <p:nvPr/>
        </p:nvSpPr>
        <p:spPr>
          <a:xfrm>
            <a:off x="5003366" y="1624282"/>
            <a:ext cx="986151" cy="54382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198" name="Google Shape;198;p19"/>
          <p:cNvGrpSpPr/>
          <p:nvPr/>
        </p:nvGrpSpPr>
        <p:grpSpPr>
          <a:xfrm>
            <a:off x="4065372" y="1624283"/>
            <a:ext cx="1924146" cy="1614961"/>
            <a:chOff x="3688713" y="1471463"/>
            <a:chExt cx="1746100" cy="1465525"/>
          </a:xfrm>
        </p:grpSpPr>
        <p:sp>
          <p:nvSpPr>
            <p:cNvPr id="199" name="Google Shape;199;p19"/>
            <p:cNvSpPr/>
            <p:nvPr/>
          </p:nvSpPr>
          <p:spPr>
            <a:xfrm>
              <a:off x="4539913" y="1471463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4065372" y="2695423"/>
            <a:ext cx="1346632" cy="1845355"/>
            <a:chOff x="3688713" y="2443488"/>
            <a:chExt cx="1222025" cy="1674600"/>
          </a:xfrm>
        </p:grpSpPr>
        <p:sp>
          <p:nvSpPr>
            <p:cNvPr id="202" name="Google Shape;202;p19"/>
            <p:cNvSpPr/>
            <p:nvPr/>
          </p:nvSpPr>
          <p:spPr>
            <a:xfrm>
              <a:off x="3688713" y="24434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4015838" y="3624588"/>
              <a:ext cx="894900" cy="493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7316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A3B5-B63B-491C-BCA6-669123EB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</a:t>
            </a:r>
            <a:r>
              <a:rPr lang="en-US" dirty="0" err="1"/>
              <a:t>removeMax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A07D-2D9F-427A-848C-1D6BDEA0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99993-6E29-41CB-86A9-ABB58DE177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3EA37-6B76-4B56-BDA7-9C6AB00980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81E82-1D91-4758-B771-22C60ED4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52" y="1421555"/>
            <a:ext cx="7829944" cy="52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8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CAA4-E40B-47C7-B91A-554196EA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</a:t>
            </a:r>
            <a:r>
              <a:rPr lang="en-US" dirty="0" err="1"/>
              <a:t>removeMin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8C62D-0980-46A9-A385-A215B4515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4A7F3-1B76-4156-8922-92240E9F80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58128-043D-46A7-8747-E08111218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ECBD0-7729-445A-B217-C846AB2B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69" y="1293222"/>
            <a:ext cx="7761378" cy="51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Find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Θ(1)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Insert and remove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Height of a complete binary tree is lg 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At most, upheap and downheap operations traverse the height of the tree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Hence, insert and remove are Θ(lg n)</a:t>
            </a:r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runtimes</a:t>
            </a:r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7889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Simply implement tree nodes like for BST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This requires overhead for dynamic node allocation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Also must follow chains of parent/child relations to traverse the tree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Note that a heap will be a complete binary tree…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We can easily represent a complete  binary tree using an array</a:t>
            </a:r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implementation</a:t>
            </a:r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85804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282357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Number nodes row-wise starting at 0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Use these numbers as indices in the array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Now, for node at index i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parent(i) = ⌊(i - 1) / 2⌋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left_child(i) = 2i + 1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right_child(i) = 2i + 2</a:t>
            </a: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Storing a heap in an array</a:t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6563077" y="2854341"/>
            <a:ext cx="3205734" cy="9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645" b="0" i="0" u="none" strike="noStrike" kern="0" cap="none" spc="0" normalizeH="0" baseline="0" noProof="0">
                <a:ln>
                  <a:noFill/>
                </a:ln>
                <a:solidFill>
                  <a:srgbClr val="980000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For arrays indexed from 0</a:t>
            </a:r>
            <a:endParaRPr kumimoji="0" sz="2645" b="0" i="1" u="none" strike="noStrike" kern="0" cap="none" spc="0" normalizeH="0" baseline="0" noProof="0">
              <a:ln>
                <a:noFill/>
              </a:ln>
              <a:solidFill>
                <a:srgbClr val="980000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26" name="Google Shape;226;p22"/>
          <p:cNvCxnSpPr>
            <a:stCxn id="225" idx="1"/>
            <a:endCxn id="227" idx="1"/>
          </p:cNvCxnSpPr>
          <p:nvPr/>
        </p:nvCxnSpPr>
        <p:spPr>
          <a:xfrm flipH="1">
            <a:off x="4719044" y="3348738"/>
            <a:ext cx="1844033" cy="98516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2"/>
          <p:cNvSpPr/>
          <p:nvPr/>
        </p:nvSpPr>
        <p:spPr>
          <a:xfrm>
            <a:off x="4421183" y="2952884"/>
            <a:ext cx="297862" cy="988795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28" name="Google Shape;228;p22"/>
          <p:cNvGrpSpPr/>
          <p:nvPr/>
        </p:nvGrpSpPr>
        <p:grpSpPr>
          <a:xfrm>
            <a:off x="1472814" y="5152728"/>
            <a:ext cx="7131824" cy="562334"/>
            <a:chOff x="1003600" y="5210400"/>
            <a:chExt cx="6471900" cy="510300"/>
          </a:xfrm>
        </p:grpSpPr>
        <p:sp>
          <p:nvSpPr>
            <p:cNvPr id="229" name="Google Shape;229;p22"/>
            <p:cNvSpPr/>
            <p:nvPr/>
          </p:nvSpPr>
          <p:spPr>
            <a:xfrm>
              <a:off x="10036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17227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24418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31609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38800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45991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53182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60373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6756400" y="5210400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1869026" y="5153091"/>
            <a:ext cx="1584850" cy="758"/>
            <a:chOff x="1695600" y="4673413"/>
            <a:chExt cx="1438200" cy="688"/>
          </a:xfrm>
        </p:grpSpPr>
        <p:cxnSp>
          <p:nvCxnSpPr>
            <p:cNvPr id="239" name="Google Shape;239;p22"/>
            <p:cNvCxnSpPr>
              <a:stCxn id="229" idx="0"/>
              <a:endCxn id="230" idx="0"/>
            </p:cNvCxnSpPr>
            <p:nvPr/>
          </p:nvCxnSpPr>
          <p:spPr>
            <a:xfrm rot="-5400000" flipH="1">
              <a:off x="2054850" y="4314163"/>
              <a:ext cx="600" cy="719100"/>
            </a:xfrm>
            <a:prstGeom prst="curved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0" name="Google Shape;240;p22"/>
            <p:cNvCxnSpPr>
              <a:stCxn id="229" idx="0"/>
              <a:endCxn id="231" idx="0"/>
            </p:cNvCxnSpPr>
            <p:nvPr/>
          </p:nvCxnSpPr>
          <p:spPr>
            <a:xfrm rot="-5400000" flipH="1">
              <a:off x="2414400" y="3954613"/>
              <a:ext cx="600" cy="1438200"/>
            </a:xfrm>
            <a:prstGeom prst="curvedConnector3">
              <a:avLst>
                <a:gd name="adj1" fmla="val -58541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41" name="Google Shape;241;p22"/>
          <p:cNvGrpSpPr/>
          <p:nvPr/>
        </p:nvGrpSpPr>
        <p:grpSpPr>
          <a:xfrm>
            <a:off x="2661450" y="5716204"/>
            <a:ext cx="2377275" cy="1168"/>
            <a:chOff x="2414700" y="5183713"/>
            <a:chExt cx="2157300" cy="1060"/>
          </a:xfrm>
        </p:grpSpPr>
        <p:cxnSp>
          <p:nvCxnSpPr>
            <p:cNvPr id="242" name="Google Shape;242;p22"/>
            <p:cNvCxnSpPr>
              <a:stCxn id="230" idx="2"/>
              <a:endCxn id="232" idx="2"/>
            </p:cNvCxnSpPr>
            <p:nvPr/>
          </p:nvCxnSpPr>
          <p:spPr>
            <a:xfrm rot="-5400000" flipH="1">
              <a:off x="3133500" y="4464913"/>
              <a:ext cx="600" cy="1438200"/>
            </a:xfrm>
            <a:prstGeom prst="curved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3" name="Google Shape;243;p22"/>
            <p:cNvCxnSpPr>
              <a:stCxn id="230" idx="2"/>
              <a:endCxn id="233" idx="2"/>
            </p:cNvCxnSpPr>
            <p:nvPr/>
          </p:nvCxnSpPr>
          <p:spPr>
            <a:xfrm rot="-5400000" flipH="1">
              <a:off x="3493050" y="4105363"/>
              <a:ext cx="600" cy="2157300"/>
            </a:xfrm>
            <a:prstGeom prst="curvedConnector3">
              <a:avLst>
                <a:gd name="adj1" fmla="val 557333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44" name="Google Shape;244;p22"/>
          <p:cNvGrpSpPr/>
          <p:nvPr/>
        </p:nvGrpSpPr>
        <p:grpSpPr>
          <a:xfrm>
            <a:off x="3453876" y="5152130"/>
            <a:ext cx="3169699" cy="716"/>
            <a:chOff x="3133800" y="4673413"/>
            <a:chExt cx="2876400" cy="650"/>
          </a:xfrm>
        </p:grpSpPr>
        <p:cxnSp>
          <p:nvCxnSpPr>
            <p:cNvPr id="245" name="Google Shape;245;p22"/>
            <p:cNvCxnSpPr>
              <a:stCxn id="231" idx="0"/>
              <a:endCxn id="234" idx="0"/>
            </p:cNvCxnSpPr>
            <p:nvPr/>
          </p:nvCxnSpPr>
          <p:spPr>
            <a:xfrm rot="-5400000" flipH="1">
              <a:off x="4212150" y="3595063"/>
              <a:ext cx="600" cy="2157300"/>
            </a:xfrm>
            <a:prstGeom prst="curved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6" name="Google Shape;246;p22"/>
            <p:cNvCxnSpPr>
              <a:stCxn id="231" idx="0"/>
              <a:endCxn id="235" idx="0"/>
            </p:cNvCxnSpPr>
            <p:nvPr/>
          </p:nvCxnSpPr>
          <p:spPr>
            <a:xfrm rot="-5400000" flipH="1">
              <a:off x="4571700" y="3235513"/>
              <a:ext cx="600" cy="2876400"/>
            </a:xfrm>
            <a:prstGeom prst="curvedConnector3">
              <a:avLst>
                <a:gd name="adj1" fmla="val -54362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47" name="Google Shape;247;p22"/>
          <p:cNvGrpSpPr/>
          <p:nvPr/>
        </p:nvGrpSpPr>
        <p:grpSpPr>
          <a:xfrm>
            <a:off x="4246300" y="5714202"/>
            <a:ext cx="3962125" cy="1248"/>
            <a:chOff x="3852900" y="5183713"/>
            <a:chExt cx="3595500" cy="1133"/>
          </a:xfrm>
        </p:grpSpPr>
        <p:cxnSp>
          <p:nvCxnSpPr>
            <p:cNvPr id="248" name="Google Shape;248;p22"/>
            <p:cNvCxnSpPr>
              <a:stCxn id="232" idx="2"/>
              <a:endCxn id="236" idx="2"/>
            </p:cNvCxnSpPr>
            <p:nvPr/>
          </p:nvCxnSpPr>
          <p:spPr>
            <a:xfrm rot="-5400000" flipH="1">
              <a:off x="5290800" y="3745813"/>
              <a:ext cx="600" cy="2876400"/>
            </a:xfrm>
            <a:prstGeom prst="curved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9" name="Google Shape;249;p22"/>
            <p:cNvCxnSpPr>
              <a:stCxn id="232" idx="2"/>
              <a:endCxn id="237" idx="2"/>
            </p:cNvCxnSpPr>
            <p:nvPr/>
          </p:nvCxnSpPr>
          <p:spPr>
            <a:xfrm rot="-5400000" flipH="1">
              <a:off x="5650350" y="3386263"/>
              <a:ext cx="600" cy="3595500"/>
            </a:xfrm>
            <a:prstGeom prst="curvedConnector3">
              <a:avLst>
                <a:gd name="adj1" fmla="val 571291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111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4601-51B2-430B-8645-D6051BA3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7AA45-54BE-41AF-AD27-F84D3A66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Prim’s and Kruskal’s MST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834F4-8683-4053-A8DF-45BB7C06F9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E8DFD-84D4-4330-9CEE-4108ED52C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7320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209FCD-C0DD-4265-8C2F-1581ED5DE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DA9F0-4F55-4773-9055-6992244E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Heapify</a:t>
            </a:r>
            <a:r>
              <a:rPr lang="en-US" dirty="0"/>
              <a:t>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0ECBD-A523-4394-B7E7-64696B7B2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128050-C620-4AC8-8CFD-8C78431C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88" y="1356833"/>
            <a:ext cx="8529501" cy="56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7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7D28-4293-4F99-81CE-1CE789DB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Heapify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F2B4-1DA9-4306-AC74-7FC07936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D827FC-5CE5-4EB4-B294-5BB4A38000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B58CB-D3BA-4EAC-BEF7-17050DF85D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56CF9-C881-4576-BA4D-C8E4F329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529"/>
            <a:ext cx="10077450" cy="43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5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E26C-345F-41A6-ACFA-6DC1C0AD8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Heapify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8225-50EB-4F23-8C9F-CDC8C5D0A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6E954-D522-435C-A90A-574E1B810C5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EB3C1-D12B-4775-AC23-C5D09A573F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975CC7-04F6-4E95-8FAA-F9E829675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218"/>
            <a:ext cx="10077450" cy="4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93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19F99-A573-4A4A-BDDA-EF374A11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HeapSort</a:t>
            </a:r>
            <a:r>
              <a:rPr lang="en-US" dirty="0"/>
              <a:t> Pseudo-code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B2E99-FA03-4769-9296-14116A29B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A2D79-91A4-4DE2-B44B-F0EB4FD9A4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66085-4FFF-4E2D-A872-C3CB1C94BE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DBA03-CEE9-4237-85C7-5C987977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65" y="1293223"/>
            <a:ext cx="8633149" cy="57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9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Sort</a:t>
            </a:r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body" idx="1"/>
          </p:nvPr>
        </p:nvSpPr>
        <p:spPr>
          <a:xfrm>
            <a:off x="504349" y="1418833"/>
            <a:ext cx="9068753" cy="3210363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/>
              <a:t>Heapify the numbers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MAX heap to sort ascending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MIN heap to sort descending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"Remove" the root</a:t>
            </a:r>
            <a:endParaRPr/>
          </a:p>
          <a:p>
            <a:pPr lvl="1">
              <a:lnSpc>
                <a:spcPct val="115000"/>
              </a:lnSpc>
            </a:pPr>
            <a:r>
              <a:rPr lang="en"/>
              <a:t>Don’t actually delete the leaf node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Consider the heap to be from 0 .. length - 1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Repeat</a:t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147281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2265238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305766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3850088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464251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8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5434938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37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622736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15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7019788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7812213" y="5475302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9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66" name="Google Shape;266;p23"/>
          <p:cNvGrpSpPr/>
          <p:nvPr/>
        </p:nvGrpSpPr>
        <p:grpSpPr>
          <a:xfrm>
            <a:off x="1869026" y="5475302"/>
            <a:ext cx="1584850" cy="661"/>
            <a:chOff x="1695600" y="4966138"/>
            <a:chExt cx="1438200" cy="600"/>
          </a:xfrm>
        </p:grpSpPr>
        <p:cxnSp>
          <p:nvCxnSpPr>
            <p:cNvPr id="267" name="Google Shape;267;p23"/>
            <p:cNvCxnSpPr>
              <a:stCxn id="257" idx="0"/>
              <a:endCxn id="258" idx="0"/>
            </p:cNvCxnSpPr>
            <p:nvPr/>
          </p:nvCxnSpPr>
          <p:spPr>
            <a:xfrm rot="-5400000" flipH="1">
              <a:off x="2054850" y="4606888"/>
              <a:ext cx="600" cy="719100"/>
            </a:xfrm>
            <a:prstGeom prst="curved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8" name="Google Shape;268;p23"/>
            <p:cNvCxnSpPr>
              <a:stCxn id="257" idx="0"/>
              <a:endCxn id="259" idx="0"/>
            </p:cNvCxnSpPr>
            <p:nvPr/>
          </p:nvCxnSpPr>
          <p:spPr>
            <a:xfrm rot="-5400000" flipH="1">
              <a:off x="2414400" y="4247338"/>
              <a:ext cx="600" cy="1438200"/>
            </a:xfrm>
            <a:prstGeom prst="curvedConnector3">
              <a:avLst>
                <a:gd name="adj1" fmla="val -6243541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69" name="Google Shape;269;p23"/>
          <p:cNvGrpSpPr/>
          <p:nvPr/>
        </p:nvGrpSpPr>
        <p:grpSpPr>
          <a:xfrm>
            <a:off x="2661450" y="6037636"/>
            <a:ext cx="2377275" cy="661"/>
            <a:chOff x="2414700" y="5476438"/>
            <a:chExt cx="2157300" cy="600"/>
          </a:xfrm>
        </p:grpSpPr>
        <p:cxnSp>
          <p:nvCxnSpPr>
            <p:cNvPr id="270" name="Google Shape;270;p23"/>
            <p:cNvCxnSpPr>
              <a:stCxn id="258" idx="2"/>
              <a:endCxn id="260" idx="2"/>
            </p:cNvCxnSpPr>
            <p:nvPr/>
          </p:nvCxnSpPr>
          <p:spPr>
            <a:xfrm rot="-5400000" flipH="1">
              <a:off x="3133500" y="4757638"/>
              <a:ext cx="600" cy="1438200"/>
            </a:xfrm>
            <a:prstGeom prst="curved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1" name="Google Shape;271;p23"/>
            <p:cNvCxnSpPr>
              <a:stCxn id="258" idx="2"/>
              <a:endCxn id="261" idx="2"/>
            </p:cNvCxnSpPr>
            <p:nvPr/>
          </p:nvCxnSpPr>
          <p:spPr>
            <a:xfrm rot="-5400000" flipH="1">
              <a:off x="3493050" y="4398088"/>
              <a:ext cx="600" cy="2157300"/>
            </a:xfrm>
            <a:prstGeom prst="curvedConnector3">
              <a:avLst>
                <a:gd name="adj1" fmla="val 5183958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72" name="Google Shape;272;p23"/>
          <p:cNvGrpSpPr/>
          <p:nvPr/>
        </p:nvGrpSpPr>
        <p:grpSpPr>
          <a:xfrm>
            <a:off x="3453876" y="5475302"/>
            <a:ext cx="3169699" cy="661"/>
            <a:chOff x="3133800" y="4966138"/>
            <a:chExt cx="2876400" cy="600"/>
          </a:xfrm>
        </p:grpSpPr>
        <p:cxnSp>
          <p:nvCxnSpPr>
            <p:cNvPr id="273" name="Google Shape;273;p23"/>
            <p:cNvCxnSpPr>
              <a:stCxn id="259" idx="0"/>
              <a:endCxn id="262" idx="0"/>
            </p:cNvCxnSpPr>
            <p:nvPr/>
          </p:nvCxnSpPr>
          <p:spPr>
            <a:xfrm rot="-5400000" flipH="1">
              <a:off x="4212150" y="3887788"/>
              <a:ext cx="600" cy="2157300"/>
            </a:xfrm>
            <a:prstGeom prst="curvedConnector3">
              <a:avLst>
                <a:gd name="adj1" fmla="val -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4" name="Google Shape;274;p23"/>
            <p:cNvCxnSpPr>
              <a:stCxn id="259" idx="0"/>
              <a:endCxn id="263" idx="0"/>
            </p:cNvCxnSpPr>
            <p:nvPr/>
          </p:nvCxnSpPr>
          <p:spPr>
            <a:xfrm rot="-5400000" flipH="1">
              <a:off x="4571700" y="3528238"/>
              <a:ext cx="600" cy="2876400"/>
            </a:xfrm>
            <a:prstGeom prst="curvedConnector3">
              <a:avLst>
                <a:gd name="adj1" fmla="val -5407291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75" name="Google Shape;275;p23"/>
          <p:cNvGrpSpPr/>
          <p:nvPr/>
        </p:nvGrpSpPr>
        <p:grpSpPr>
          <a:xfrm>
            <a:off x="4246300" y="6037636"/>
            <a:ext cx="3962125" cy="661"/>
            <a:chOff x="3852900" y="5476438"/>
            <a:chExt cx="3595500" cy="600"/>
          </a:xfrm>
        </p:grpSpPr>
        <p:cxnSp>
          <p:nvCxnSpPr>
            <p:cNvPr id="276" name="Google Shape;276;p23"/>
            <p:cNvCxnSpPr>
              <a:stCxn id="260" idx="2"/>
              <a:endCxn id="264" idx="2"/>
            </p:cNvCxnSpPr>
            <p:nvPr/>
          </p:nvCxnSpPr>
          <p:spPr>
            <a:xfrm rot="-5400000" flipH="1">
              <a:off x="5290800" y="4038538"/>
              <a:ext cx="600" cy="2876400"/>
            </a:xfrm>
            <a:prstGeom prst="curvedConnector3">
              <a:avLst>
                <a:gd name="adj1" fmla="val 396875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7" name="Google Shape;277;p23"/>
            <p:cNvCxnSpPr>
              <a:stCxn id="260" idx="2"/>
              <a:endCxn id="265" idx="2"/>
            </p:cNvCxnSpPr>
            <p:nvPr/>
          </p:nvCxnSpPr>
          <p:spPr>
            <a:xfrm rot="-5400000" flipH="1">
              <a:off x="5650350" y="3678988"/>
              <a:ext cx="600" cy="3595500"/>
            </a:xfrm>
            <a:prstGeom prst="curvedConnector3">
              <a:avLst>
                <a:gd name="adj1" fmla="val 5183958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78" name="Google Shape;278;p23"/>
          <p:cNvGrpSpPr/>
          <p:nvPr/>
        </p:nvGrpSpPr>
        <p:grpSpPr>
          <a:xfrm>
            <a:off x="1472814" y="5475302"/>
            <a:ext cx="7131824" cy="562334"/>
            <a:chOff x="1336050" y="4966138"/>
            <a:chExt cx="6471900" cy="510300"/>
          </a:xfrm>
        </p:grpSpPr>
        <p:sp>
          <p:nvSpPr>
            <p:cNvPr id="279" name="Google Shape;279;p23"/>
            <p:cNvSpPr/>
            <p:nvPr/>
          </p:nvSpPr>
          <p:spPr>
            <a:xfrm>
              <a:off x="70888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81" name="Google Shape;281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282" name="Google Shape;282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84" name="Google Shape;284;p23"/>
          <p:cNvGrpSpPr/>
          <p:nvPr/>
        </p:nvGrpSpPr>
        <p:grpSpPr>
          <a:xfrm>
            <a:off x="2265238" y="5475302"/>
            <a:ext cx="2377275" cy="562334"/>
            <a:chOff x="2055150" y="4966138"/>
            <a:chExt cx="2157300" cy="510300"/>
          </a:xfrm>
        </p:grpSpPr>
        <p:sp>
          <p:nvSpPr>
            <p:cNvPr id="285" name="Google Shape;285;p23"/>
            <p:cNvSpPr/>
            <p:nvPr/>
          </p:nvSpPr>
          <p:spPr>
            <a:xfrm>
              <a:off x="34933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87" name="Google Shape;287;p23"/>
          <p:cNvSpPr/>
          <p:nvPr/>
        </p:nvSpPr>
        <p:spPr>
          <a:xfrm>
            <a:off x="7812213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88" name="Google Shape;288;p23"/>
          <p:cNvGrpSpPr/>
          <p:nvPr/>
        </p:nvGrpSpPr>
        <p:grpSpPr>
          <a:xfrm>
            <a:off x="1472813" y="5475302"/>
            <a:ext cx="6339400" cy="562334"/>
            <a:chOff x="1336050" y="4966138"/>
            <a:chExt cx="5752800" cy="510300"/>
          </a:xfrm>
        </p:grpSpPr>
        <p:sp>
          <p:nvSpPr>
            <p:cNvPr id="289" name="Google Shape;289;p23"/>
            <p:cNvSpPr/>
            <p:nvPr/>
          </p:nvSpPr>
          <p:spPr>
            <a:xfrm>
              <a:off x="63697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291" name="Google Shape;291;p23"/>
          <p:cNvSpPr/>
          <p:nvPr/>
        </p:nvSpPr>
        <p:spPr>
          <a:xfrm>
            <a:off x="7019788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293" name="Google Shape;29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95" name="Google Shape;295;p23"/>
          <p:cNvGrpSpPr/>
          <p:nvPr/>
        </p:nvGrpSpPr>
        <p:grpSpPr>
          <a:xfrm>
            <a:off x="2265238" y="5475302"/>
            <a:ext cx="3169699" cy="562334"/>
            <a:chOff x="2055150" y="4966138"/>
            <a:chExt cx="2876400" cy="510300"/>
          </a:xfrm>
        </p:grpSpPr>
        <p:sp>
          <p:nvSpPr>
            <p:cNvPr id="296" name="Google Shape;296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42124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298" name="Google Shape;298;p23"/>
          <p:cNvGrpSpPr/>
          <p:nvPr/>
        </p:nvGrpSpPr>
        <p:grpSpPr>
          <a:xfrm>
            <a:off x="1472813" y="5475302"/>
            <a:ext cx="5546974" cy="562334"/>
            <a:chOff x="1336050" y="4966138"/>
            <a:chExt cx="5033700" cy="510300"/>
          </a:xfrm>
        </p:grpSpPr>
        <p:sp>
          <p:nvSpPr>
            <p:cNvPr id="299" name="Google Shape;299;p23"/>
            <p:cNvSpPr/>
            <p:nvPr/>
          </p:nvSpPr>
          <p:spPr>
            <a:xfrm>
              <a:off x="56506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01" name="Google Shape;301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02" name="Google Shape;302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04" name="Google Shape;304;p23"/>
          <p:cNvSpPr/>
          <p:nvPr/>
        </p:nvSpPr>
        <p:spPr>
          <a:xfrm>
            <a:off x="6227363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05" name="Google Shape;305;p23"/>
          <p:cNvGrpSpPr/>
          <p:nvPr/>
        </p:nvGrpSpPr>
        <p:grpSpPr>
          <a:xfrm>
            <a:off x="2265238" y="5475302"/>
            <a:ext cx="2377275" cy="562334"/>
            <a:chOff x="2055150" y="4966138"/>
            <a:chExt cx="2157300" cy="510300"/>
          </a:xfrm>
        </p:grpSpPr>
        <p:sp>
          <p:nvSpPr>
            <p:cNvPr id="306" name="Google Shape;306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4933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08" name="Google Shape;308;p23"/>
          <p:cNvGrpSpPr/>
          <p:nvPr/>
        </p:nvGrpSpPr>
        <p:grpSpPr>
          <a:xfrm>
            <a:off x="1472812" y="5475302"/>
            <a:ext cx="4754550" cy="562334"/>
            <a:chOff x="1336050" y="4966138"/>
            <a:chExt cx="4314600" cy="510300"/>
          </a:xfrm>
        </p:grpSpPr>
        <p:sp>
          <p:nvSpPr>
            <p:cNvPr id="309" name="Google Shape;309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49315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8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11" name="Google Shape;311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12" name="Google Shape;312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14" name="Google Shape;314;p23"/>
          <p:cNvSpPr/>
          <p:nvPr/>
        </p:nvSpPr>
        <p:spPr>
          <a:xfrm>
            <a:off x="5434938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15" name="Google Shape;315;p23"/>
          <p:cNvGrpSpPr/>
          <p:nvPr/>
        </p:nvGrpSpPr>
        <p:grpSpPr>
          <a:xfrm>
            <a:off x="2265238" y="5475302"/>
            <a:ext cx="2377275" cy="562334"/>
            <a:chOff x="2055150" y="4966138"/>
            <a:chExt cx="2157300" cy="510300"/>
          </a:xfrm>
        </p:grpSpPr>
        <p:sp>
          <p:nvSpPr>
            <p:cNvPr id="316" name="Google Shape;316;p23"/>
            <p:cNvSpPr/>
            <p:nvPr/>
          </p:nvSpPr>
          <p:spPr>
            <a:xfrm>
              <a:off x="34933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18" name="Google Shape;318;p23"/>
          <p:cNvGrpSpPr/>
          <p:nvPr/>
        </p:nvGrpSpPr>
        <p:grpSpPr>
          <a:xfrm>
            <a:off x="1472813" y="5475302"/>
            <a:ext cx="3962125" cy="562334"/>
            <a:chOff x="1336050" y="4966138"/>
            <a:chExt cx="3595500" cy="510300"/>
          </a:xfrm>
        </p:grpSpPr>
        <p:sp>
          <p:nvSpPr>
            <p:cNvPr id="319" name="Google Shape;319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42124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9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21" name="Google Shape;321;p23"/>
          <p:cNvGrpSpPr/>
          <p:nvPr/>
        </p:nvGrpSpPr>
        <p:grpSpPr>
          <a:xfrm>
            <a:off x="1472812" y="5475302"/>
            <a:ext cx="2377275" cy="562334"/>
            <a:chOff x="1336050" y="4966138"/>
            <a:chExt cx="2157300" cy="510300"/>
          </a:xfrm>
        </p:grpSpPr>
        <p:sp>
          <p:nvSpPr>
            <p:cNvPr id="322" name="Google Shape;322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27742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24" name="Google Shape;324;p23"/>
          <p:cNvSpPr/>
          <p:nvPr/>
        </p:nvSpPr>
        <p:spPr>
          <a:xfrm>
            <a:off x="4642513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25" name="Google Shape;325;p23"/>
          <p:cNvGrpSpPr/>
          <p:nvPr/>
        </p:nvGrpSpPr>
        <p:grpSpPr>
          <a:xfrm>
            <a:off x="1472814" y="5475302"/>
            <a:ext cx="3169699" cy="562334"/>
            <a:chOff x="1336050" y="4966138"/>
            <a:chExt cx="2876400" cy="510300"/>
          </a:xfrm>
        </p:grpSpPr>
        <p:sp>
          <p:nvSpPr>
            <p:cNvPr id="326" name="Google Shape;326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34933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28" name="Google Shape;328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29" name="Google Shape;329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31" name="Google Shape;331;p23"/>
          <p:cNvSpPr/>
          <p:nvPr/>
        </p:nvSpPr>
        <p:spPr>
          <a:xfrm>
            <a:off x="3850088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32" name="Google Shape;332;p23"/>
          <p:cNvGrpSpPr/>
          <p:nvPr/>
        </p:nvGrpSpPr>
        <p:grpSpPr>
          <a:xfrm>
            <a:off x="1472812" y="5475302"/>
            <a:ext cx="2377275" cy="562334"/>
            <a:chOff x="1336050" y="4966138"/>
            <a:chExt cx="2157300" cy="510300"/>
          </a:xfrm>
        </p:grpSpPr>
        <p:sp>
          <p:nvSpPr>
            <p:cNvPr id="333" name="Google Shape;333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27742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15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335" name="Google Shape;335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36" name="Google Shape;336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38" name="Google Shape;338;p23"/>
          <p:cNvSpPr/>
          <p:nvPr/>
        </p:nvSpPr>
        <p:spPr>
          <a:xfrm>
            <a:off x="3057663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39" name="Google Shape;339;p23"/>
          <p:cNvGrpSpPr/>
          <p:nvPr/>
        </p:nvGrpSpPr>
        <p:grpSpPr>
          <a:xfrm>
            <a:off x="1472813" y="5475302"/>
            <a:ext cx="1584850" cy="562334"/>
            <a:chOff x="1336050" y="4966138"/>
            <a:chExt cx="1438200" cy="510300"/>
          </a:xfrm>
        </p:grpSpPr>
        <p:sp>
          <p:nvSpPr>
            <p:cNvPr id="340" name="Google Shape;340;p23"/>
            <p:cNvSpPr/>
            <p:nvPr/>
          </p:nvSpPr>
          <p:spPr>
            <a:xfrm>
              <a:off x="13360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42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2055150" y="496613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37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342" name="Google Shape;342;p23"/>
          <p:cNvSpPr/>
          <p:nvPr/>
        </p:nvSpPr>
        <p:spPr>
          <a:xfrm>
            <a:off x="2265238" y="5475302"/>
            <a:ext cx="792425" cy="562334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3" name="Google Shape;343;p23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1082358" y="4592804"/>
            <a:ext cx="8129215" cy="228735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l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54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86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50730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Runtime: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Worst case:</a:t>
            </a:r>
            <a:endParaRPr/>
          </a:p>
          <a:p>
            <a:pPr lvl="2">
              <a:lnSpc>
                <a:spcPct val="150000"/>
              </a:lnSpc>
            </a:pPr>
            <a:r>
              <a:rPr lang="en"/>
              <a:t>n log n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In-place?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Yes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Stable?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No</a:t>
            </a:r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Heap sort analysis</a:t>
            </a:r>
            <a:endParaRPr/>
          </a:p>
        </p:txBody>
      </p:sp>
      <p:sp>
        <p:nvSpPr>
          <p:cNvPr id="351" name="Google Shape;351;p24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539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What if we want to update an Object?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is the runtime to find an arbitrary item in a heap?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Θ(n)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Hence, updating an item in the heap is Θ(n)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Can we improve of this?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Back the PQ with something other than a heap?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Develop a clever workaround?</a:t>
            </a:r>
            <a:endParaRPr/>
          </a:p>
        </p:txBody>
      </p:sp>
      <p:sp>
        <p:nvSpPr>
          <p:cNvPr id="357" name="Google Shape;357;p25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Storing Objects in PQ</a:t>
            </a:r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7701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body" idx="1"/>
          </p:nvPr>
        </p:nvSpPr>
        <p:spPr>
          <a:xfrm>
            <a:off x="504349" y="2475703"/>
            <a:ext cx="9068753" cy="4765129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Maintain a second data structure that maps item IDs to each item’s current position in the heap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This creates an </a:t>
            </a:r>
            <a:r>
              <a:rPr lang="en" i="1"/>
              <a:t>indexable </a:t>
            </a:r>
            <a:r>
              <a:rPr lang="en"/>
              <a:t>PQ</a:t>
            </a:r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Indirection</a:t>
            </a:r>
            <a:endParaRPr/>
          </a:p>
        </p:txBody>
      </p:sp>
      <p:sp>
        <p:nvSpPr>
          <p:cNvPr id="365" name="Google Shape;365;p26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735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body" idx="1"/>
          </p:nvPr>
        </p:nvSpPr>
        <p:spPr>
          <a:xfrm>
            <a:off x="504349" y="1146400"/>
            <a:ext cx="9068753" cy="185461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Let's say I'm shopping for a new video card and want to build a heap to help me keep track of the lowest price available from different stores.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Keep objects of the following type in the heap:</a:t>
            </a:r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Indirection example setup</a:t>
            </a:r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body" idx="1"/>
          </p:nvPr>
        </p:nvSpPr>
        <p:spPr>
          <a:xfrm>
            <a:off x="504349" y="2846489"/>
            <a:ext cx="9068753" cy="4296351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class CardPrice implements Comparable&lt;CardPrice&gt;{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String store;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double price;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CardPrice(String s, double p) { …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public int compareTo(CardPrice o) {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if (price &lt; o.price) { return -1;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else if (price &gt; o.price) { return 1;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	else { return 0; 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503821">
              <a:buNone/>
            </a:pPr>
            <a:r>
              <a:rPr lang="en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2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38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00234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/>
          <p:nvPr/>
        </p:nvSpPr>
        <p:spPr>
          <a:xfrm>
            <a:off x="7520853" y="2114837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"NE":0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79" name="Google Shape;379;p2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Indirection example</a:t>
            </a:r>
            <a:endParaRPr/>
          </a:p>
        </p:txBody>
      </p:sp>
      <p:sp>
        <p:nvSpPr>
          <p:cNvPr id="380" name="Google Shape;380;p28"/>
          <p:cNvSpPr txBox="1">
            <a:spLocks noGrp="1"/>
          </p:cNvSpPr>
          <p:nvPr>
            <p:ph type="body" idx="1"/>
          </p:nvPr>
        </p:nvSpPr>
        <p:spPr>
          <a:xfrm>
            <a:off x="504349" y="1333183"/>
            <a:ext cx="6011123" cy="1822214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n = new CardPrice("NE", 333.98);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a = new CardPrice("AMZN", 339.99);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x = new CardPrice("NCIX", 338.00);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b = new CardPrice("BB", 349.99);</a:t>
            </a:r>
            <a:endParaRPr/>
          </a:p>
        </p:txBody>
      </p:sp>
      <p:sp>
        <p:nvSpPr>
          <p:cNvPr id="381" name="Google Shape;381;p28"/>
          <p:cNvSpPr/>
          <p:nvPr/>
        </p:nvSpPr>
        <p:spPr>
          <a:xfrm>
            <a:off x="50434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129677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208919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288162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5" name="Google Shape;385;p28"/>
          <p:cNvSpPr/>
          <p:nvPr/>
        </p:nvSpPr>
        <p:spPr>
          <a:xfrm>
            <a:off x="367404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446647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7" name="Google Shape;387;p28"/>
          <p:cNvSpPr/>
          <p:nvPr/>
        </p:nvSpPr>
        <p:spPr>
          <a:xfrm>
            <a:off x="5258898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605132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6843748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390" name="Google Shape;390;p28"/>
          <p:cNvCxnSpPr>
            <a:stCxn id="381" idx="0"/>
            <a:endCxn id="382" idx="0"/>
          </p:cNvCxnSpPr>
          <p:nvPr/>
        </p:nvCxnSpPr>
        <p:spPr>
          <a:xfrm rot="-5400000" flipH="1">
            <a:off x="1296443" y="5921488"/>
            <a:ext cx="661" cy="792425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28"/>
          <p:cNvCxnSpPr>
            <a:stCxn id="381" idx="0"/>
            <a:endCxn id="383" idx="0"/>
          </p:cNvCxnSpPr>
          <p:nvPr/>
        </p:nvCxnSpPr>
        <p:spPr>
          <a:xfrm rot="-5400000" flipH="1">
            <a:off x="1692656" y="5525276"/>
            <a:ext cx="661" cy="1584850"/>
          </a:xfrm>
          <a:prstGeom prst="curvedConnector3">
            <a:avLst>
              <a:gd name="adj1" fmla="val -668270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8"/>
          <p:cNvCxnSpPr>
            <a:stCxn id="382" idx="2"/>
            <a:endCxn id="384" idx="2"/>
          </p:cNvCxnSpPr>
          <p:nvPr/>
        </p:nvCxnSpPr>
        <p:spPr>
          <a:xfrm rot="-5400000" flipH="1">
            <a:off x="2485081" y="6087610"/>
            <a:ext cx="661" cy="158485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28"/>
          <p:cNvCxnSpPr>
            <a:stCxn id="382" idx="2"/>
            <a:endCxn id="385" idx="2"/>
          </p:cNvCxnSpPr>
          <p:nvPr/>
        </p:nvCxnSpPr>
        <p:spPr>
          <a:xfrm rot="-5400000" flipH="1">
            <a:off x="2881293" y="5691397"/>
            <a:ext cx="661" cy="2377275"/>
          </a:xfrm>
          <a:prstGeom prst="curvedConnector3">
            <a:avLst>
              <a:gd name="adj1" fmla="val 584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8"/>
          <p:cNvCxnSpPr>
            <a:stCxn id="383" idx="0"/>
            <a:endCxn id="386" idx="0"/>
          </p:cNvCxnSpPr>
          <p:nvPr/>
        </p:nvCxnSpPr>
        <p:spPr>
          <a:xfrm rot="-5400000" flipH="1">
            <a:off x="3673718" y="5129063"/>
            <a:ext cx="661" cy="2377275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8"/>
          <p:cNvCxnSpPr>
            <a:stCxn id="383" idx="0"/>
            <a:endCxn id="387" idx="0"/>
          </p:cNvCxnSpPr>
          <p:nvPr/>
        </p:nvCxnSpPr>
        <p:spPr>
          <a:xfrm rot="-5400000" flipH="1">
            <a:off x="4069931" y="4732851"/>
            <a:ext cx="661" cy="3169699"/>
          </a:xfrm>
          <a:prstGeom prst="curvedConnector3">
            <a:avLst>
              <a:gd name="adj1" fmla="val -69164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" name="Google Shape;396;p28"/>
          <p:cNvCxnSpPr>
            <a:stCxn id="384" idx="2"/>
            <a:endCxn id="388" idx="2"/>
          </p:cNvCxnSpPr>
          <p:nvPr/>
        </p:nvCxnSpPr>
        <p:spPr>
          <a:xfrm rot="-5400000" flipH="1">
            <a:off x="4862356" y="5295185"/>
            <a:ext cx="661" cy="3169699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28"/>
          <p:cNvCxnSpPr>
            <a:stCxn id="384" idx="2"/>
            <a:endCxn id="389" idx="2"/>
          </p:cNvCxnSpPr>
          <p:nvPr/>
        </p:nvCxnSpPr>
        <p:spPr>
          <a:xfrm rot="-5400000" flipH="1">
            <a:off x="5258568" y="4898972"/>
            <a:ext cx="661" cy="3962125"/>
          </a:xfrm>
          <a:prstGeom prst="curvedConnector3">
            <a:avLst>
              <a:gd name="adj1" fmla="val 584895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8" name="Google Shape;398;p28"/>
          <p:cNvSpPr/>
          <p:nvPr/>
        </p:nvSpPr>
        <p:spPr>
          <a:xfrm>
            <a:off x="50434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n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129677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a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0" name="Google Shape;400;p28"/>
          <p:cNvSpPr/>
          <p:nvPr/>
        </p:nvSpPr>
        <p:spPr>
          <a:xfrm>
            <a:off x="2089199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x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2881624" y="6317370"/>
            <a:ext cx="792425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b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2" name="Google Shape;402;p28"/>
          <p:cNvSpPr txBox="1">
            <a:spLocks noGrp="1"/>
          </p:cNvSpPr>
          <p:nvPr>
            <p:ph type="body" idx="1"/>
          </p:nvPr>
        </p:nvSpPr>
        <p:spPr>
          <a:xfrm>
            <a:off x="7371232" y="1389853"/>
            <a:ext cx="2120406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 marL="0" indent="0" algn="ctr">
              <a:buNone/>
            </a:pPr>
            <a:r>
              <a:rPr lang="en" b="1"/>
              <a:t>Indirection</a:t>
            </a:r>
            <a:endParaRPr b="1"/>
          </a:p>
        </p:txBody>
      </p:sp>
      <p:sp>
        <p:nvSpPr>
          <p:cNvPr id="403" name="Google Shape;403;p28"/>
          <p:cNvSpPr/>
          <p:nvPr/>
        </p:nvSpPr>
        <p:spPr>
          <a:xfrm>
            <a:off x="7520853" y="2677158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"AMZN":1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4" name="Google Shape;404;p28"/>
          <p:cNvSpPr/>
          <p:nvPr/>
        </p:nvSpPr>
        <p:spPr>
          <a:xfrm>
            <a:off x="7520853" y="3239505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"NCIX":2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05" name="Google Shape;405;p28"/>
          <p:cNvSpPr/>
          <p:nvPr/>
        </p:nvSpPr>
        <p:spPr>
          <a:xfrm>
            <a:off x="7520853" y="3801840"/>
            <a:ext cx="1751467" cy="56233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"BB":3</a:t>
            </a:r>
            <a:endParaRPr kumimoji="0" sz="2424" b="1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406" name="Google Shape;406;p28"/>
          <p:cNvCxnSpPr/>
          <p:nvPr/>
        </p:nvCxnSpPr>
        <p:spPr>
          <a:xfrm>
            <a:off x="7297236" y="1991527"/>
            <a:ext cx="2427524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28"/>
          <p:cNvSpPr txBox="1">
            <a:spLocks noGrp="1"/>
          </p:cNvSpPr>
          <p:nvPr>
            <p:ph type="body" idx="1"/>
          </p:nvPr>
        </p:nvSpPr>
        <p:spPr>
          <a:xfrm>
            <a:off x="504349" y="3239505"/>
            <a:ext cx="6011123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Update price for NE:  340.00</a:t>
            </a:r>
            <a:endParaRPr/>
          </a:p>
        </p:txBody>
      </p:sp>
      <p:grpSp>
        <p:nvGrpSpPr>
          <p:cNvPr id="408" name="Google Shape;408;p28"/>
          <p:cNvGrpSpPr/>
          <p:nvPr/>
        </p:nvGrpSpPr>
        <p:grpSpPr>
          <a:xfrm>
            <a:off x="504349" y="6317370"/>
            <a:ext cx="2377275" cy="562334"/>
            <a:chOff x="457200" y="5730288"/>
            <a:chExt cx="2157300" cy="510300"/>
          </a:xfrm>
        </p:grpSpPr>
        <p:sp>
          <p:nvSpPr>
            <p:cNvPr id="409" name="Google Shape;409;p28"/>
            <p:cNvSpPr/>
            <p:nvPr/>
          </p:nvSpPr>
          <p:spPr>
            <a:xfrm>
              <a:off x="1895400" y="57302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n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457200" y="57302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x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1" name="Google Shape;411;p28"/>
          <p:cNvGrpSpPr/>
          <p:nvPr/>
        </p:nvGrpSpPr>
        <p:grpSpPr>
          <a:xfrm>
            <a:off x="7520853" y="2114837"/>
            <a:ext cx="1751467" cy="1686989"/>
            <a:chOff x="6824450" y="1916625"/>
            <a:chExt cx="1589400" cy="1530888"/>
          </a:xfrm>
        </p:grpSpPr>
        <p:sp>
          <p:nvSpPr>
            <p:cNvPr id="412" name="Google Shape;412;p28"/>
            <p:cNvSpPr/>
            <p:nvPr/>
          </p:nvSpPr>
          <p:spPr>
            <a:xfrm>
              <a:off x="6824450" y="19166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"NE":2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6824450" y="2937213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"NCIX":0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14" name="Google Shape;414;p28"/>
          <p:cNvSpPr txBox="1">
            <a:spLocks noGrp="1"/>
          </p:cNvSpPr>
          <p:nvPr>
            <p:ph type="body" idx="1"/>
          </p:nvPr>
        </p:nvSpPr>
        <p:spPr>
          <a:xfrm>
            <a:off x="504349" y="3964490"/>
            <a:ext cx="6011123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Update price for NCIX:  345.00</a:t>
            </a:r>
            <a:endParaRPr/>
          </a:p>
        </p:txBody>
      </p:sp>
      <p:grpSp>
        <p:nvGrpSpPr>
          <p:cNvPr id="415" name="Google Shape;415;p28"/>
          <p:cNvGrpSpPr/>
          <p:nvPr/>
        </p:nvGrpSpPr>
        <p:grpSpPr>
          <a:xfrm>
            <a:off x="504349" y="6314395"/>
            <a:ext cx="1584850" cy="562334"/>
            <a:chOff x="457200" y="5727588"/>
            <a:chExt cx="1438200" cy="510300"/>
          </a:xfrm>
        </p:grpSpPr>
        <p:sp>
          <p:nvSpPr>
            <p:cNvPr id="416" name="Google Shape;416;p28"/>
            <p:cNvSpPr/>
            <p:nvPr/>
          </p:nvSpPr>
          <p:spPr>
            <a:xfrm>
              <a:off x="4572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11763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x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18" name="Google Shape;418;p28"/>
          <p:cNvGrpSpPr/>
          <p:nvPr/>
        </p:nvGrpSpPr>
        <p:grpSpPr>
          <a:xfrm>
            <a:off x="7520853" y="2677158"/>
            <a:ext cx="1751467" cy="1124683"/>
            <a:chOff x="6824450" y="2426913"/>
            <a:chExt cx="1589400" cy="1020613"/>
          </a:xfrm>
        </p:grpSpPr>
        <p:sp>
          <p:nvSpPr>
            <p:cNvPr id="419" name="Google Shape;419;p28"/>
            <p:cNvSpPr/>
            <p:nvPr/>
          </p:nvSpPr>
          <p:spPr>
            <a:xfrm>
              <a:off x="6824450" y="2426913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"AMZN":0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824450" y="29372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"NCIX":1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504349" y="4647228"/>
            <a:ext cx="6011123" cy="72498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r>
              <a:rPr lang="en"/>
              <a:t>Update price for BB:  200.00</a:t>
            </a:r>
            <a:endParaRPr/>
          </a:p>
        </p:txBody>
      </p:sp>
      <p:grpSp>
        <p:nvGrpSpPr>
          <p:cNvPr id="422" name="Google Shape;422;p28"/>
          <p:cNvGrpSpPr/>
          <p:nvPr/>
        </p:nvGrpSpPr>
        <p:grpSpPr>
          <a:xfrm>
            <a:off x="1296773" y="6314395"/>
            <a:ext cx="2377275" cy="562334"/>
            <a:chOff x="1176300" y="5727588"/>
            <a:chExt cx="2157300" cy="510300"/>
          </a:xfrm>
        </p:grpSpPr>
        <p:sp>
          <p:nvSpPr>
            <p:cNvPr id="423" name="Google Shape;423;p28"/>
            <p:cNvSpPr/>
            <p:nvPr/>
          </p:nvSpPr>
          <p:spPr>
            <a:xfrm>
              <a:off x="26145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x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11763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25" name="Google Shape;425;p28"/>
          <p:cNvGrpSpPr/>
          <p:nvPr/>
        </p:nvGrpSpPr>
        <p:grpSpPr>
          <a:xfrm>
            <a:off x="7520853" y="3239505"/>
            <a:ext cx="1751467" cy="1124669"/>
            <a:chOff x="6824450" y="2937225"/>
            <a:chExt cx="1589400" cy="1020600"/>
          </a:xfrm>
        </p:grpSpPr>
        <p:sp>
          <p:nvSpPr>
            <p:cNvPr id="426" name="Google Shape;426;p28"/>
            <p:cNvSpPr/>
            <p:nvPr/>
          </p:nvSpPr>
          <p:spPr>
            <a:xfrm>
              <a:off x="6824450" y="34475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"BB":1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824450" y="29372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"NCIX":3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28" name="Google Shape;428;p28"/>
          <p:cNvGrpSpPr/>
          <p:nvPr/>
        </p:nvGrpSpPr>
        <p:grpSpPr>
          <a:xfrm>
            <a:off x="7520853" y="2677171"/>
            <a:ext cx="1751467" cy="1687002"/>
            <a:chOff x="6824450" y="2426925"/>
            <a:chExt cx="1589400" cy="1530900"/>
          </a:xfrm>
        </p:grpSpPr>
        <p:sp>
          <p:nvSpPr>
            <p:cNvPr id="429" name="Google Shape;429;p28"/>
            <p:cNvSpPr/>
            <p:nvPr/>
          </p:nvSpPr>
          <p:spPr>
            <a:xfrm>
              <a:off x="6824450" y="24269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"AMZN":1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6824450" y="3447525"/>
              <a:ext cx="15894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"BB":0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grpSp>
        <p:nvGrpSpPr>
          <p:cNvPr id="431" name="Google Shape;431;p28"/>
          <p:cNvGrpSpPr/>
          <p:nvPr/>
        </p:nvGrpSpPr>
        <p:grpSpPr>
          <a:xfrm>
            <a:off x="504349" y="6314395"/>
            <a:ext cx="1584850" cy="562334"/>
            <a:chOff x="457200" y="5727588"/>
            <a:chExt cx="1438200" cy="510300"/>
          </a:xfrm>
        </p:grpSpPr>
        <p:sp>
          <p:nvSpPr>
            <p:cNvPr id="432" name="Google Shape;432;p28"/>
            <p:cNvSpPr/>
            <p:nvPr/>
          </p:nvSpPr>
          <p:spPr>
            <a:xfrm>
              <a:off x="11763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57200" y="5727588"/>
              <a:ext cx="719100" cy="51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1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Droid Sans"/>
                  <a:ea typeface="Droid Sans"/>
                  <a:cs typeface="Droid Sans"/>
                  <a:sym typeface="Droid Sans"/>
                </a:rPr>
                <a:t>b</a:t>
              </a:r>
              <a:endParaRPr kumimoji="0" sz="2424" b="1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sp>
        <p:nvSpPr>
          <p:cNvPr id="434" name="Google Shape;434;p2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39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60553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CF92-E720-4FCF-B9F1-6D7BBBBF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BB57-F4EF-4AEF-95B6-02715E2DC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the best edge? The one before the vertex or the one after?</a:t>
            </a:r>
          </a:p>
          <a:p>
            <a:r>
              <a:rPr lang="en-US" dirty="0"/>
              <a:t>Prims algorithm was very confusing</a:t>
            </a:r>
          </a:p>
          <a:p>
            <a:r>
              <a:rPr lang="en-US" dirty="0"/>
              <a:t>Determining the runtime of prims algorithm was confusing</a:t>
            </a:r>
          </a:p>
          <a:p>
            <a:r>
              <a:rPr lang="en-US" dirty="0"/>
              <a:t>The method of calculating a low value and num value for a specific vertex of a graph was most confusing. Additionally, the calculation of the MST of a graph was also confusing.</a:t>
            </a:r>
          </a:p>
          <a:p>
            <a:r>
              <a:rPr lang="en-US" dirty="0"/>
              <a:t>I thought the algorithm to construct the Prims was a bit confusing</a:t>
            </a:r>
          </a:p>
          <a:p>
            <a:r>
              <a:rPr lang="en-US" dirty="0"/>
              <a:t>Still a missing something with articulation point algorithm. Hope to have a homework problem to work through</a:t>
            </a:r>
          </a:p>
          <a:p>
            <a:r>
              <a:rPr lang="en-US" dirty="0"/>
              <a:t>I was confused about which vertex to check edges from in Prims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BCC15-6C27-4E49-96BA-C43BD20B59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4E75F-1C0C-4AD6-B5C5-093B5B3D47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419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F25EDD-95CD-491C-877C-986BDFFD2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12AB8-1D29-4716-81D1-149E41E1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Indexable PQ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9AA4A-7A63-4482-96E0-9DB9EB023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525A3-E8B3-48C0-9DD3-06133FD9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9" y="1462065"/>
            <a:ext cx="8281307" cy="55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658E9-8283-472F-BF10-3B646590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Indexable PQ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82654-9366-4452-A108-C94502B53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21473-9B91-4F8B-8ED6-F8DEF48DD3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99D53-A6CD-4845-95C5-22EC123432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40571-11AE-45C0-B513-99604DEA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919" y="2137675"/>
            <a:ext cx="6445976" cy="42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2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9C86-15D6-4DC2-AA84-7D430430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MST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8948-8926-438F-909C-5412B4A7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5A05A-C87C-4592-A4A5-44602BFA13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DC13D-2C33-4DDB-8261-5B381BD19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689B2-8265-49D2-8657-EFC24B1F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76" y="797213"/>
            <a:ext cx="9574530" cy="63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1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>
            <a:spLocks noGrp="1"/>
          </p:cNvSpPr>
          <p:nvPr>
            <p:ph type="body" idx="1"/>
          </p:nvPr>
        </p:nvSpPr>
        <p:spPr>
          <a:xfrm>
            <a:off x="504349" y="1418835"/>
            <a:ext cx="9068753" cy="556284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For every vertex we add to T, we’ll need to check all of its neighbors to check for edges to add to T next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Let's assume we use an adjacency matrix: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Takes Θ(v) to check the neighbors of a given vertex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Time to update parent/best edge arrays?</a:t>
            </a:r>
            <a:endParaRPr/>
          </a:p>
          <a:p>
            <a:pPr lvl="2">
              <a:lnSpc>
                <a:spcPct val="200000"/>
              </a:lnSpc>
            </a:pPr>
            <a:r>
              <a:rPr lang="en"/>
              <a:t>Time to pick next vertex?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What about with an adjacency list?</a:t>
            </a:r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OK, so what's our runtime?</a:t>
            </a:r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43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73662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>
            <a:spLocks noGrp="1"/>
          </p:cNvSpPr>
          <p:nvPr>
            <p:ph type="body" idx="1"/>
          </p:nvPr>
        </p:nvSpPr>
        <p:spPr>
          <a:xfrm>
            <a:off x="504349" y="1532777"/>
            <a:ext cx="9068753" cy="5707972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Sounds like a job for a priority queue!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Priority queues can remove the min value stored in them in </a:t>
            </a:r>
            <a:r>
              <a:rPr lang="en" sz="2204"/>
              <a:t>Θ(lg n)</a:t>
            </a:r>
            <a:endParaRPr sz="2204"/>
          </a:p>
          <a:p>
            <a:pPr lvl="2">
              <a:lnSpc>
                <a:spcPct val="150000"/>
              </a:lnSpc>
            </a:pPr>
            <a:r>
              <a:rPr lang="en"/>
              <a:t>Also Θ(lg n) to add to the priority queue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What does our algorithm look like now?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Visit a vertex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Add edges coming out of it to a PQ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While there are unvisited vertices, pop from the PQ for the next vertex to visit and repeat</a:t>
            </a:r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Prim’s MST: What </a:t>
            </a:r>
            <a:r>
              <a:rPr lang="en" dirty="0"/>
              <a:t>about a faster way to pick the best edge?</a:t>
            </a:r>
            <a:endParaRPr dirty="0"/>
          </a:p>
        </p:txBody>
      </p:sp>
      <p:sp>
        <p:nvSpPr>
          <p:cNvPr id="254" name="Google Shape;254;p18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44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63801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Prim's with a priority queue</a:t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3071492" y="137001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305534" y="231974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4785217" y="2319747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3071492" y="3396259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658494" y="4702615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4528404" y="4702615"/>
            <a:ext cx="670107" cy="670107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6" name="Google Shape;266;p19"/>
          <p:cNvCxnSpPr>
            <a:stCxn id="261" idx="7"/>
            <a:endCxn id="260" idx="3"/>
          </p:cNvCxnSpPr>
          <p:nvPr/>
        </p:nvCxnSpPr>
        <p:spPr>
          <a:xfrm rot="10800000" flipH="1">
            <a:off x="1877506" y="1941833"/>
            <a:ext cx="1292278" cy="4760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19"/>
          <p:cNvCxnSpPr>
            <a:stCxn id="260" idx="5"/>
            <a:endCxn id="262" idx="1"/>
          </p:cNvCxnSpPr>
          <p:nvPr/>
        </p:nvCxnSpPr>
        <p:spPr>
          <a:xfrm>
            <a:off x="3643465" y="1941989"/>
            <a:ext cx="1240044" cy="4760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19"/>
          <p:cNvCxnSpPr>
            <a:stCxn id="260" idx="4"/>
            <a:endCxn id="263" idx="0"/>
          </p:cNvCxnSpPr>
          <p:nvPr/>
        </p:nvCxnSpPr>
        <p:spPr>
          <a:xfrm>
            <a:off x="3406545" y="2040123"/>
            <a:ext cx="0" cy="13560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19"/>
          <p:cNvCxnSpPr>
            <a:stCxn id="261" idx="5"/>
            <a:endCxn id="263" idx="1"/>
          </p:cNvCxnSpPr>
          <p:nvPr/>
        </p:nvCxnSpPr>
        <p:spPr>
          <a:xfrm>
            <a:off x="1877506" y="2891719"/>
            <a:ext cx="1292278" cy="6026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19"/>
          <p:cNvCxnSpPr>
            <a:stCxn id="262" idx="3"/>
            <a:endCxn id="263" idx="7"/>
          </p:cNvCxnSpPr>
          <p:nvPr/>
        </p:nvCxnSpPr>
        <p:spPr>
          <a:xfrm flipH="1">
            <a:off x="3643308" y="2891719"/>
            <a:ext cx="1240044" cy="6026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19"/>
          <p:cNvCxnSpPr>
            <a:stCxn id="261" idx="4"/>
            <a:endCxn id="264" idx="0"/>
          </p:cNvCxnSpPr>
          <p:nvPr/>
        </p:nvCxnSpPr>
        <p:spPr>
          <a:xfrm>
            <a:off x="1640587" y="2989855"/>
            <a:ext cx="353071" cy="17127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19"/>
          <p:cNvCxnSpPr>
            <a:stCxn id="264" idx="7"/>
            <a:endCxn id="263" idx="3"/>
          </p:cNvCxnSpPr>
          <p:nvPr/>
        </p:nvCxnSpPr>
        <p:spPr>
          <a:xfrm rot="10800000" flipH="1">
            <a:off x="2230466" y="3968323"/>
            <a:ext cx="939207" cy="83242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19"/>
          <p:cNvCxnSpPr>
            <a:stCxn id="264" idx="6"/>
            <a:endCxn id="265" idx="2"/>
          </p:cNvCxnSpPr>
          <p:nvPr/>
        </p:nvCxnSpPr>
        <p:spPr>
          <a:xfrm>
            <a:off x="2328601" y="5037668"/>
            <a:ext cx="219974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19"/>
          <p:cNvCxnSpPr>
            <a:stCxn id="263" idx="5"/>
            <a:endCxn id="265" idx="1"/>
          </p:cNvCxnSpPr>
          <p:nvPr/>
        </p:nvCxnSpPr>
        <p:spPr>
          <a:xfrm>
            <a:off x="3643465" y="3968232"/>
            <a:ext cx="983175" cy="83242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19"/>
          <p:cNvCxnSpPr>
            <a:stCxn id="262" idx="4"/>
            <a:endCxn id="265" idx="0"/>
          </p:cNvCxnSpPr>
          <p:nvPr/>
        </p:nvCxnSpPr>
        <p:spPr>
          <a:xfrm flipH="1">
            <a:off x="4863402" y="2989855"/>
            <a:ext cx="256869" cy="17127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19"/>
          <p:cNvSpPr/>
          <p:nvPr/>
        </p:nvSpPr>
        <p:spPr>
          <a:xfrm>
            <a:off x="2100714" y="1649641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4042271" y="1649641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2872092" y="2221617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1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2197522" y="3079802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19"/>
          <p:cNvSpPr/>
          <p:nvPr/>
        </p:nvSpPr>
        <p:spPr>
          <a:xfrm>
            <a:off x="4042271" y="3079802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5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19"/>
          <p:cNvSpPr/>
          <p:nvPr/>
        </p:nvSpPr>
        <p:spPr>
          <a:xfrm>
            <a:off x="1207404" y="3572878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3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4819433" y="3631089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2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3" name="Google Shape;283;p19"/>
          <p:cNvSpPr/>
          <p:nvPr/>
        </p:nvSpPr>
        <p:spPr>
          <a:xfrm>
            <a:off x="3659502" y="4130556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4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19"/>
          <p:cNvSpPr/>
          <p:nvPr/>
        </p:nvSpPr>
        <p:spPr>
          <a:xfrm>
            <a:off x="2566433" y="4130556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19"/>
          <p:cNvSpPr/>
          <p:nvPr/>
        </p:nvSpPr>
        <p:spPr>
          <a:xfrm>
            <a:off x="3093449" y="4944111"/>
            <a:ext cx="670107" cy="67010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6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19"/>
          <p:cNvSpPr/>
          <p:nvPr/>
        </p:nvSpPr>
        <p:spPr>
          <a:xfrm>
            <a:off x="3071492" y="1370017"/>
            <a:ext cx="670107" cy="670107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0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7" name="Google Shape;287;p19"/>
          <p:cNvSpPr/>
          <p:nvPr/>
        </p:nvSpPr>
        <p:spPr>
          <a:xfrm>
            <a:off x="7469612" y="1435446"/>
            <a:ext cx="1459225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PQ: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071492" y="2040178"/>
            <a:ext cx="670107" cy="2022731"/>
            <a:chOff x="2786800" y="1848875"/>
            <a:chExt cx="608100" cy="1835563"/>
          </a:xfrm>
        </p:grpSpPr>
        <p:cxnSp>
          <p:nvCxnSpPr>
            <p:cNvPr id="289" name="Google Shape;289;p19"/>
            <p:cNvCxnSpPr>
              <a:stCxn id="263" idx="0"/>
              <a:endCxn id="286" idx="4"/>
            </p:cNvCxnSpPr>
            <p:nvPr/>
          </p:nvCxnSpPr>
          <p:spPr>
            <a:xfrm rot="10800000">
              <a:off x="3090850" y="1848875"/>
              <a:ext cx="0" cy="12306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0" name="Google Shape;290;p19"/>
            <p:cNvSpPr/>
            <p:nvPr/>
          </p:nvSpPr>
          <p:spPr>
            <a:xfrm>
              <a:off x="2786800" y="3076338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3643465" y="3964775"/>
            <a:ext cx="1555046" cy="1407947"/>
            <a:chOff x="3305846" y="3595383"/>
            <a:chExt cx="1411154" cy="1277667"/>
          </a:xfrm>
        </p:grpSpPr>
        <p:cxnSp>
          <p:nvCxnSpPr>
            <p:cNvPr id="292" name="Google Shape;292;p19"/>
            <p:cNvCxnSpPr>
              <a:stCxn id="290" idx="5"/>
              <a:endCxn id="265" idx="1"/>
            </p:cNvCxnSpPr>
            <p:nvPr/>
          </p:nvCxnSpPr>
          <p:spPr>
            <a:xfrm>
              <a:off x="3305846" y="3595383"/>
              <a:ext cx="892200" cy="7587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3" name="Google Shape;293;p19"/>
            <p:cNvSpPr/>
            <p:nvPr/>
          </p:nvSpPr>
          <p:spPr>
            <a:xfrm>
              <a:off x="4108900" y="4264950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4" name="Google Shape;294;p19"/>
          <p:cNvGrpSpPr/>
          <p:nvPr/>
        </p:nvGrpSpPr>
        <p:grpSpPr>
          <a:xfrm>
            <a:off x="4785217" y="2319749"/>
            <a:ext cx="670107" cy="2382867"/>
            <a:chOff x="4341950" y="2102575"/>
            <a:chExt cx="608100" cy="2162375"/>
          </a:xfrm>
        </p:grpSpPr>
        <p:cxnSp>
          <p:nvCxnSpPr>
            <p:cNvPr id="295" name="Google Shape;295;p19"/>
            <p:cNvCxnSpPr>
              <a:stCxn id="293" idx="0"/>
              <a:endCxn id="262" idx="4"/>
            </p:cNvCxnSpPr>
            <p:nvPr/>
          </p:nvCxnSpPr>
          <p:spPr>
            <a:xfrm rot="10800000" flipH="1">
              <a:off x="4412950" y="2710650"/>
              <a:ext cx="233100" cy="15543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6" name="Google Shape;296;p19"/>
            <p:cNvSpPr/>
            <p:nvPr/>
          </p:nvSpPr>
          <p:spPr>
            <a:xfrm>
              <a:off x="4341950" y="2102575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297" name="Google Shape;297;p19"/>
          <p:cNvGrpSpPr/>
          <p:nvPr/>
        </p:nvGrpSpPr>
        <p:grpSpPr>
          <a:xfrm>
            <a:off x="1640588" y="2989855"/>
            <a:ext cx="687958" cy="2382867"/>
            <a:chOff x="1488300" y="2710675"/>
            <a:chExt cx="624300" cy="2162375"/>
          </a:xfrm>
        </p:grpSpPr>
        <p:cxnSp>
          <p:nvCxnSpPr>
            <p:cNvPr id="298" name="Google Shape;298;p19"/>
            <p:cNvCxnSpPr>
              <a:stCxn id="299" idx="4"/>
              <a:endCxn id="264" idx="0"/>
            </p:cNvCxnSpPr>
            <p:nvPr/>
          </p:nvCxnSpPr>
          <p:spPr>
            <a:xfrm>
              <a:off x="1488300" y="2710675"/>
              <a:ext cx="320400" cy="15543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0" name="Google Shape;300;p19"/>
            <p:cNvSpPr/>
            <p:nvPr/>
          </p:nvSpPr>
          <p:spPr>
            <a:xfrm>
              <a:off x="1504500" y="4264950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cxnSp>
        <p:nvCxnSpPr>
          <p:cNvPr id="301" name="Google Shape;301;p19"/>
          <p:cNvCxnSpPr/>
          <p:nvPr/>
        </p:nvCxnSpPr>
        <p:spPr>
          <a:xfrm>
            <a:off x="7526913" y="2089161"/>
            <a:ext cx="1390794" cy="0"/>
          </a:xfrm>
          <a:prstGeom prst="straightConnector1">
            <a:avLst/>
          </a:prstGeom>
          <a:noFill/>
          <a:ln w="38100" cap="flat" cmpd="sng">
            <a:solidFill>
              <a:srgbClr val="002B5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2" name="Google Shape;302;p19"/>
          <p:cNvGrpSpPr/>
          <p:nvPr/>
        </p:nvGrpSpPr>
        <p:grpSpPr>
          <a:xfrm>
            <a:off x="1305534" y="2319749"/>
            <a:ext cx="1864093" cy="1171190"/>
            <a:chOff x="1184250" y="2102575"/>
            <a:chExt cx="1691604" cy="1062817"/>
          </a:xfrm>
        </p:grpSpPr>
        <p:sp>
          <p:nvSpPr>
            <p:cNvPr id="299" name="Google Shape;299;p19"/>
            <p:cNvSpPr/>
            <p:nvPr/>
          </p:nvSpPr>
          <p:spPr>
            <a:xfrm>
              <a:off x="1184250" y="2102575"/>
              <a:ext cx="608100" cy="608100"/>
            </a:xfrm>
            <a:prstGeom prst="ellipse">
              <a:avLst/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0747" tIns="100747" rIns="100747" bIns="100747" anchor="ctr" anchorCtr="0">
              <a:noAutofit/>
            </a:bodyPr>
            <a:lstStyle/>
            <a:p>
              <a:pPr marL="0" marR="0" lvl="0" indent="0" algn="ct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424" b="0" i="0" u="none" strike="noStrike" kern="0" cap="none" spc="0" normalizeH="0" baseline="0" noProof="0">
                  <a:ln>
                    <a:noFill/>
                  </a:ln>
                  <a:solidFill>
                    <a:srgbClr val="002B5E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kumimoji="0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3" name="Google Shape;303;p19"/>
            <p:cNvCxnSpPr>
              <a:stCxn id="290" idx="1"/>
              <a:endCxn id="299" idx="5"/>
            </p:cNvCxnSpPr>
            <p:nvPr/>
          </p:nvCxnSpPr>
          <p:spPr>
            <a:xfrm rot="10800000">
              <a:off x="1703154" y="2621492"/>
              <a:ext cx="1172700" cy="543900"/>
            </a:xfrm>
            <a:prstGeom prst="straightConnector1">
              <a:avLst/>
            </a:prstGeom>
            <a:noFill/>
            <a:ln w="76200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" name="Google Shape;304;p19"/>
          <p:cNvSpPr/>
          <p:nvPr/>
        </p:nvSpPr>
        <p:spPr>
          <a:xfrm>
            <a:off x="7576171" y="4510168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5: (0, 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7576171" y="5399963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6: (0, 1)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7553085" y="2252197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1: (0, 2)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7576171" y="3152134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3: (1, 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7576171" y="4968244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5: (2, 1)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7576171" y="4060192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5: (2, 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7576171" y="2716344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2: (5, 3)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7576171" y="3620342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4: (2, 5)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7576171" y="5876290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6: (2, 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7576171" y="6352615"/>
            <a:ext cx="1292278" cy="46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ct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24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ea typeface="Droid Sans"/>
                <a:cs typeface="Droid Sans"/>
                <a:sym typeface="Droid Sans"/>
              </a:rPr>
              <a:t>6: (5, 4)</a:t>
            </a:r>
            <a:endParaRPr kumimoji="0" sz="2424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14" name="Google Shape;314;p19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45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80135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>
            <a:spLocks noGrp="1"/>
          </p:cNvSpPr>
          <p:nvPr>
            <p:ph type="body" idx="1"/>
          </p:nvPr>
        </p:nvSpPr>
        <p:spPr>
          <a:xfrm>
            <a:off x="504349" y="1418834"/>
            <a:ext cx="9068753" cy="5822026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"/>
              <a:t>Have to insert all e edges into the priority queue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In the worst case, we’ll also have to remove all e edges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So we have: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e * Θ(lg e) + e * Θ(lg e)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Θ(2 * e lg e)</a:t>
            </a:r>
            <a:endParaRPr/>
          </a:p>
          <a:p>
            <a:pPr lvl="1">
              <a:lnSpc>
                <a:spcPct val="200000"/>
              </a:lnSpc>
            </a:pPr>
            <a:r>
              <a:rPr lang="en"/>
              <a:t>= Θ(e lg e)</a:t>
            </a:r>
            <a:endParaRPr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"/>
              <a:t>This algorithm is known as </a:t>
            </a:r>
            <a:r>
              <a:rPr lang="en" i="1">
                <a:solidFill>
                  <a:srgbClr val="002B5E"/>
                </a:solidFill>
              </a:rPr>
              <a:t>lazy Prim’s</a:t>
            </a:r>
            <a:endParaRPr i="1">
              <a:solidFill>
                <a:srgbClr val="002B5E"/>
              </a:solidFill>
            </a:endParaRPr>
          </a:p>
        </p:txBody>
      </p:sp>
      <p:sp>
        <p:nvSpPr>
          <p:cNvPr id="320" name="Google Shape;320;p20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/>
              <a:t>Runtime using a priority queue</a:t>
            </a:r>
            <a:endParaRPr/>
          </a:p>
        </p:txBody>
      </p:sp>
      <p:sp>
        <p:nvSpPr>
          <p:cNvPr id="321" name="Google Shape;321;p20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46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56819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body" idx="1"/>
          </p:nvPr>
        </p:nvSpPr>
        <p:spPr>
          <a:xfrm>
            <a:off x="504349" y="1951415"/>
            <a:ext cx="9068753" cy="5289445"/>
          </a:xfrm>
          <a:prstGeom prst="rect">
            <a:avLst/>
          </a:prstGeom>
        </p:spPr>
        <p:txBody>
          <a:bodyPr spcFirstLastPara="1" wrap="square" lIns="100747" tIns="100747" rIns="100747" bIns="100747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I suppose we could not be so lazy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Just like with the adjacency matrix implementation, we only need the best edge for each vertex</a:t>
            </a:r>
            <a:endParaRPr/>
          </a:p>
          <a:p>
            <a:pPr lvl="1">
              <a:lnSpc>
                <a:spcPct val="150000"/>
              </a:lnSpc>
            </a:pPr>
            <a:r>
              <a:rPr lang="en"/>
              <a:t>PQ will need to be indexable</a:t>
            </a:r>
            <a:endParaRPr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/>
              <a:t>This is the idea of </a:t>
            </a:r>
            <a:r>
              <a:rPr lang="en" i="1">
                <a:solidFill>
                  <a:srgbClr val="002B5E"/>
                </a:solidFill>
              </a:rPr>
              <a:t>eager Prim’s</a:t>
            </a:r>
            <a:endParaRPr i="1">
              <a:solidFill>
                <a:srgbClr val="002B5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/>
              <a:t>Runtime is Θ(e lg v)</a:t>
            </a:r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title"/>
          </p:nvPr>
        </p:nvSpPr>
        <p:spPr>
          <a:xfrm>
            <a:off x="504349" y="219480"/>
            <a:ext cx="9068753" cy="670107"/>
          </a:xfrm>
          <a:prstGeom prst="rect">
            <a:avLst/>
          </a:prstGeom>
        </p:spPr>
        <p:txBody>
          <a:bodyPr spcFirstLastPara="1" wrap="square" lIns="100747" tIns="100747" rIns="100747" bIns="100747" anchor="b" anchorCtr="0">
            <a:noAutofit/>
          </a:bodyPr>
          <a:lstStyle/>
          <a:p>
            <a:r>
              <a:rPr lang="en" sz="2865"/>
              <a:t>Do we really need to maintain e items in the PQ?</a:t>
            </a:r>
            <a:endParaRPr sz="2865"/>
          </a:p>
        </p:txBody>
      </p:sp>
      <p:sp>
        <p:nvSpPr>
          <p:cNvPr id="328" name="Google Shape;328;p21"/>
          <p:cNvSpPr txBox="1">
            <a:spLocks noGrp="1"/>
          </p:cNvSpPr>
          <p:nvPr>
            <p:ph type="sldNum" idx="12"/>
          </p:nvPr>
        </p:nvSpPr>
        <p:spPr>
          <a:xfrm>
            <a:off x="9429829" y="6981687"/>
            <a:ext cx="604649" cy="578533"/>
          </a:xfrm>
          <a:prstGeom prst="rect">
            <a:avLst/>
          </a:prstGeom>
        </p:spPr>
        <p:txBody>
          <a:bodyPr spcFirstLastPara="1" wrap="square" lIns="100747" tIns="100747" rIns="100747" bIns="100747" anchor="ctr" anchorCtr="0">
            <a:noAutofit/>
          </a:bodyPr>
          <a:lstStyle/>
          <a:p>
            <a:pPr marL="0" marR="0" lvl="0" indent="0" algn="r" defTabSz="1007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0" cap="none" spc="0" normalizeH="0" baseline="0" noProof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1007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47</a:t>
            </a:fld>
            <a:endParaRPr kumimoji="0" sz="1433" b="0" i="0" u="none" strike="noStrike" kern="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085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F66E55-8FF8-44F0-99D1-69C3BE002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1C85E8-E28B-4E04-ABCA-8BCCBCE3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Prim’s Runtime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1892-BBBB-4E42-A21D-5C801C302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433" b="0" i="0" u="none" strike="noStrike" kern="1200" cap="none" spc="0" normalizeH="0" baseline="0" noProof="0" smtClean="0">
                <a:ln>
                  <a:noFill/>
                </a:ln>
                <a:solidFill>
                  <a:srgbClr val="002B5E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" sz="1433" b="0" i="0" u="none" strike="noStrike" kern="1200" cap="none" spc="0" normalizeH="0" baseline="0" noProof="0">
              <a:ln>
                <a:noFill/>
              </a:ln>
              <a:solidFill>
                <a:srgbClr val="002B5E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01CAC-F303-4DF3-A649-29DE8A90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96" y="1641122"/>
            <a:ext cx="8065770" cy="53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3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0B79-A895-4C3B-8F06-BA30BF334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Prim’s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C9D7-2B00-46A2-B8BE-6DF55512D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91DCC-3CB3-47B0-85CF-76D35CAEC42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29F84-448E-43B4-AD1A-6219D40C5E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982497-9C9D-4159-802A-2809A28F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61" y="1480321"/>
            <a:ext cx="8133594" cy="542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2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CF92-E720-4FCF-B9F1-6D7BBBBF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CourseMIRROR Reflections (most confusing)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BB57-F4EF-4AEF-95B6-02715E2DC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non-naïve Prim’s algorithm, how are best edge and parent array values determined and then later overwritten?</a:t>
            </a:r>
          </a:p>
          <a:p>
            <a:r>
              <a:rPr lang="en-US" dirty="0"/>
              <a:t>Why we multiply 2 in the runtime analysis of Best edge searching for graph implemented by matrix prim’s algorithm to find </a:t>
            </a:r>
            <a:r>
              <a:rPr lang="en-US" dirty="0" err="1"/>
              <a:t>mst</a:t>
            </a:r>
            <a:endParaRPr lang="en-US" dirty="0"/>
          </a:p>
          <a:p>
            <a:r>
              <a:rPr lang="en-US" dirty="0"/>
              <a:t>The order of using prims algorithm</a:t>
            </a:r>
          </a:p>
          <a:p>
            <a:r>
              <a:rPr lang="en-US" dirty="0"/>
              <a:t>Finding the minimum edge value for each node in the traversal of the new Prim’s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BCC15-6C27-4E49-96BA-C43BD20B59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4E75F-1C0C-4AD6-B5C5-093B5B3D47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057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71CF-B598-453E-B30A-D074ABE6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Prim’s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980F6-D881-4172-AE26-9EE5865AA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85D2E-DB09-42DF-8825-5CD9AB9515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9A103-D210-4696-B3B6-07E21C9425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87DC1-DEF6-4494-8FE8-F53C010D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" y="1076989"/>
            <a:ext cx="8562159" cy="57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10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4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roid Sans"/>
                <a:sym typeface="Droid Sans"/>
              </a:rPr>
              <a:pPr marL="0" marR="0" lvl="0" indent="0" algn="r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3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roid Sans"/>
              <a:sym typeface="Droid San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5E174E-D032-44D5-9B3B-60F9C54B9084}"/>
              </a:ext>
            </a:extLst>
          </p:cNvPr>
          <p:cNvSpPr txBox="1">
            <a:spLocks/>
          </p:cNvSpPr>
          <p:nvPr/>
        </p:nvSpPr>
        <p:spPr bwMode="blackWhite">
          <a:xfrm>
            <a:off x="505293" y="1533558"/>
            <a:ext cx="8731166" cy="2060949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600" b="0" i="0" kern="1200" cap="none" spc="300" baseline="0">
                <a:solidFill>
                  <a:schemeClr val="accent2"/>
                </a:solidFill>
                <a:latin typeface="United Sans Cond Medium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75584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Please submit your reflections by using the </a:t>
            </a:r>
            <a:r>
              <a:rPr kumimoji="0" lang="en-US" sz="4960" b="1" i="0" u="none" strike="noStrike" kern="1200" cap="none" spc="248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CourseMIRROR</a:t>
            </a:r>
            <a:r>
              <a:rPr kumimoji="0" lang="en-US" sz="4960" b="1" i="0" u="none" strike="noStrike" kern="1200" cap="none" spc="248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cumin Pro ExtraCondensed" panose="020B0604020202020204" charset="0"/>
                <a:ea typeface="+mj-ea"/>
                <a:cs typeface="United Sans Cond Medium" panose="020B0604020202020204" charset="0"/>
              </a:rPr>
              <a:t> App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C566CCB-EA83-4CF7-9EDD-EAD8BA08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92304" y="6073629"/>
            <a:ext cx="944155" cy="267780"/>
          </a:xfrm>
        </p:spPr>
        <p:txBody>
          <a:bodyPr/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DC8E1-D369-0F48-9062-BB068AFD07CE}" type="datetime1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3779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3/23/22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5FF62-3694-9144-A69E-A1580D1534C9}"/>
              </a:ext>
            </a:extLst>
          </p:cNvPr>
          <p:cNvSpPr txBox="1"/>
          <p:nvPr/>
        </p:nvSpPr>
        <p:spPr>
          <a:xfrm>
            <a:off x="1157123" y="4632545"/>
            <a:ext cx="7557758" cy="65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77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you are having a problem with </a:t>
            </a:r>
            <a:r>
              <a:rPr kumimoji="0" lang="en-US" sz="1819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CourseMIRROR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please send an email to 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coursemirror.development@gmail.com</a:t>
            </a:r>
            <a:r>
              <a:rPr kumimoji="0" lang="en-US" sz="1819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25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CF92-E720-4FCF-B9F1-6D7BBBBF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1BB57-F4EF-4AEF-95B6-02715E2DC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 prim algorithm run time</a:t>
            </a:r>
          </a:p>
          <a:p>
            <a:r>
              <a:rPr lang="en-US" dirty="0"/>
              <a:t>optimizing Prim’s algorithm with the parent and best edge arrays</a:t>
            </a:r>
          </a:p>
          <a:p>
            <a:r>
              <a:rPr lang="en-US" dirty="0"/>
              <a:t>That we are able to cut down the runtime by only seeing the best edges</a:t>
            </a:r>
          </a:p>
          <a:p>
            <a:r>
              <a:rPr lang="en-US" dirty="0"/>
              <a:t>I found it interesting how Kruskal Algorithm used a priority queue to solve the minimum spanning tree problem</a:t>
            </a:r>
          </a:p>
          <a:p>
            <a:r>
              <a:rPr lang="en-US" dirty="0"/>
              <a:t>Tracing through the algorithms</a:t>
            </a:r>
          </a:p>
          <a:p>
            <a:r>
              <a:rPr lang="en-US" dirty="0"/>
              <a:t>minimum spanning tree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BCC15-6C27-4E49-96BA-C43BD20B59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4E75F-1C0C-4AD6-B5C5-093B5B3D47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7106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B783-2091-EE44-B20F-0A14CA89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CourseMIRROR Reflections (most interesting)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07860-B9FF-4547-98F7-4C36CF62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DFS can find articulation points through the low and num values</a:t>
            </a:r>
          </a:p>
          <a:p>
            <a:r>
              <a:rPr lang="en-US" dirty="0"/>
              <a:t>The new articulation point retrieval example was very helpful to go through</a:t>
            </a:r>
          </a:p>
          <a:p>
            <a:r>
              <a:rPr lang="en-US" dirty="0"/>
              <a:t>I thought the way you are able to find the lowest cost by such a simple algorithm is interesting</a:t>
            </a:r>
          </a:p>
          <a:p>
            <a:r>
              <a:rPr lang="en-US" dirty="0" err="1"/>
              <a:t>Kruskals</a:t>
            </a:r>
            <a:r>
              <a:rPr lang="en-US" dirty="0"/>
              <a:t> algorithm seems interesting. Want to see more of it next lecture</a:t>
            </a:r>
          </a:p>
          <a:p>
            <a:r>
              <a:rPr lang="en-US" dirty="0"/>
              <a:t>The possibilities of prims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D7724-7120-5843-93C6-F7A9EB0AB1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1501 – Algorithms &amp; Data Structures 2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8280-5597-E741-8493-0377234AB8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748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BE55-BB47-0840-8926-187F6500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Repetitive Minimum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37046-C00B-C743-8909-879EA730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a (large) dynamic set of data items in the form of 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find a minimum item</a:t>
            </a:r>
          </a:p>
          <a:p>
            <a:r>
              <a:rPr lang="en-US" dirty="0">
                <a:latin typeface="Calibri" panose="020F0502020204030204" pitchFamily="34" charset="0"/>
              </a:rPr>
              <a:t>You are implementing an algorithm that repeats this problem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examples of such an algorithm?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Prim’s, Huffman tree construction</a:t>
            </a:r>
          </a:p>
          <a:p>
            <a:r>
              <a:rPr lang="en-US" dirty="0">
                <a:latin typeface="Calibri" panose="020F0502020204030204" pitchFamily="34" charset="0"/>
              </a:rPr>
              <a:t>What we cover today applies to the repetitive maximum problem as well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AF7EC-0B0A-7240-B9D3-22502EBB3E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91FBB-3DA1-C040-ABE8-B5966BD6A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59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D427-B855-7748-91DD-4345F845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an ADT!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090A3-B522-CB4C-A719-CFC3F5602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Priority Queue ADT</a:t>
            </a:r>
          </a:p>
          <a:p>
            <a:pPr marL="503821" lvl="0" indent="-405855" defTabSz="914400" eaLnBrk="1" fontAlgn="auto" hangingPunct="1">
              <a:lnSpc>
                <a:spcPct val="150000"/>
              </a:lnSpc>
              <a:spcBef>
                <a:spcPts val="661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</a:pPr>
            <a:r>
              <a:rPr lang="en-US" sz="2200" dirty="0">
                <a:solidFill>
                  <a:srgbClr val="002B5E"/>
                </a:solidFill>
                <a:latin typeface="Droid Sans"/>
                <a:sym typeface="Droid Sans"/>
              </a:rPr>
              <a:t>Primary operations of the PQ:</a:t>
            </a:r>
          </a:p>
          <a:p>
            <a:pPr marL="1007641" lvl="1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Insert</a:t>
            </a:r>
          </a:p>
          <a:p>
            <a:pPr marL="1007641" lvl="1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Find item with highest priority</a:t>
            </a:r>
          </a:p>
          <a:p>
            <a:pPr marL="1511461" lvl="2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e.g., </a:t>
            </a:r>
            <a:r>
              <a:rPr lang="en-US" sz="2000" dirty="0" err="1">
                <a:solidFill>
                  <a:srgbClr val="002B5E"/>
                </a:solidFill>
                <a:latin typeface="Droid Sans"/>
                <a:sym typeface="Droid Sans"/>
              </a:rPr>
              <a:t>findMin</a:t>
            </a: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() or </a:t>
            </a:r>
            <a:r>
              <a:rPr lang="en-US" sz="2000" dirty="0" err="1">
                <a:solidFill>
                  <a:srgbClr val="002B5E"/>
                </a:solidFill>
                <a:latin typeface="Droid Sans"/>
                <a:sym typeface="Droid Sans"/>
              </a:rPr>
              <a:t>findMax</a:t>
            </a: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()</a:t>
            </a:r>
          </a:p>
          <a:p>
            <a:pPr marL="1007641" lvl="1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Remove an item with highest priority</a:t>
            </a:r>
          </a:p>
          <a:p>
            <a:pPr marL="1511461" lvl="2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■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e.g., </a:t>
            </a:r>
            <a:r>
              <a:rPr lang="en-US" sz="2000" dirty="0" err="1">
                <a:solidFill>
                  <a:srgbClr val="002B5E"/>
                </a:solidFill>
                <a:latin typeface="Droid Sans"/>
                <a:sym typeface="Droid Sans"/>
              </a:rPr>
              <a:t>removeMin</a:t>
            </a: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() or </a:t>
            </a:r>
            <a:r>
              <a:rPr lang="en-US" sz="2000" dirty="0" err="1">
                <a:solidFill>
                  <a:srgbClr val="002B5E"/>
                </a:solidFill>
                <a:latin typeface="Droid Sans"/>
                <a:sym typeface="Droid Sans"/>
              </a:rPr>
              <a:t>removeMax</a:t>
            </a: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()</a:t>
            </a:r>
          </a:p>
          <a:p>
            <a:pPr marL="319225" indent="-45720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tabLst>
                <a:tab pos="4340225" algn="l"/>
              </a:tabLst>
            </a:pPr>
            <a:r>
              <a:rPr lang="en" sz="2200" dirty="0">
                <a:solidFill>
                  <a:srgbClr val="002B5E"/>
                </a:solidFill>
                <a:latin typeface="Droid Sans"/>
                <a:sym typeface="Droid Sans"/>
              </a:rPr>
              <a:t>We mentioned priority queues in building Huffman tries</a:t>
            </a:r>
          </a:p>
          <a:p>
            <a:pPr marL="503821" lvl="0" indent="-405855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200"/>
              <a:buFont typeface="Droid Sans"/>
              <a:buChar char="●"/>
            </a:pPr>
            <a:r>
              <a:rPr lang="en-US" sz="2200" dirty="0">
                <a:solidFill>
                  <a:srgbClr val="002B5E"/>
                </a:solidFill>
                <a:latin typeface="Droid Sans"/>
                <a:sym typeface="Droid Sans"/>
              </a:rPr>
              <a:t>How do we implement these operations?</a:t>
            </a:r>
          </a:p>
          <a:p>
            <a:pPr marL="1007641" lvl="1" indent="-39186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B5E"/>
              </a:buClr>
              <a:buSzPts val="2000"/>
              <a:buFont typeface="Droid Sans"/>
              <a:buChar char="○"/>
            </a:pPr>
            <a:r>
              <a:rPr lang="en-US" sz="2000" dirty="0">
                <a:solidFill>
                  <a:srgbClr val="002B5E"/>
                </a:solidFill>
                <a:latin typeface="Droid Sans"/>
                <a:sym typeface="Droid Sans"/>
              </a:rPr>
              <a:t>Simplest approach:  arrays</a:t>
            </a:r>
            <a:endParaRPr lang="en-US" sz="2800" dirty="0">
              <a:solidFill>
                <a:schemeClr val="tx1"/>
              </a:solidFill>
              <a:latin typeface="Droid Sans"/>
              <a:sym typeface="Droid 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E0624-1315-D94B-A7C1-70AB78F552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063" algn="l"/>
                <a:tab pos="914126" algn="l"/>
                <a:tab pos="1371189" algn="l"/>
                <a:tab pos="1828251" algn="l"/>
                <a:tab pos="2285314" algn="l"/>
                <a:tab pos="2742377" algn="l"/>
                <a:tab pos="3199440" algn="l"/>
                <a:tab pos="3656503" algn="l"/>
                <a:tab pos="4113566" algn="l"/>
                <a:tab pos="4570628" algn="l"/>
                <a:tab pos="5027691" algn="l"/>
                <a:tab pos="5484754" algn="l"/>
                <a:tab pos="5941817" algn="l"/>
                <a:tab pos="6398880" algn="l"/>
                <a:tab pos="6855943" algn="l"/>
                <a:tab pos="7313005" algn="l"/>
                <a:tab pos="7770068" algn="l"/>
                <a:tab pos="8227131" algn="l"/>
                <a:tab pos="8684194" algn="l"/>
                <a:tab pos="9141257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1501 – Algorithms &amp; Data Structures 2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F9215-F0F4-5047-86FC-E07F3F916F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271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Pitt_minima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2772</Words>
  <Application>Microsoft Macintosh PowerPoint</Application>
  <PresentationFormat>Custom</PresentationFormat>
  <Paragraphs>533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51</vt:i4>
      </vt:variant>
    </vt:vector>
  </HeadingPairs>
  <TitlesOfParts>
    <vt:vector size="68" baseType="lpstr">
      <vt:lpstr>Acumin Pro ExtraCondensed</vt:lpstr>
      <vt:lpstr>Acumin Pro Medium</vt:lpstr>
      <vt:lpstr>Arial</vt:lpstr>
      <vt:lpstr>Calibri</vt:lpstr>
      <vt:lpstr>Calibri Light</vt:lpstr>
      <vt:lpstr>Consolas</vt:lpstr>
      <vt:lpstr>Droid Sans</vt:lpstr>
      <vt:lpstr>Helvetica</vt:lpstr>
      <vt:lpstr>Times New Roman</vt:lpstr>
      <vt:lpstr>United Sans Cond Medium</vt:lpstr>
      <vt:lpstr>United Sans Reg Medium</vt:lpstr>
      <vt:lpstr>Office Theme</vt:lpstr>
      <vt:lpstr>2_Office Theme</vt:lpstr>
      <vt:lpstr>2_Pitt_minimal</vt:lpstr>
      <vt:lpstr>4_Pitt_minimal</vt:lpstr>
      <vt:lpstr>3_Pitt_minimal</vt:lpstr>
      <vt:lpstr>5_Pitt_minimal</vt:lpstr>
      <vt:lpstr>Algorithms and Data Structures 2 CS 1501</vt:lpstr>
      <vt:lpstr>Announcements</vt:lpstr>
      <vt:lpstr>Previous Lecture …</vt:lpstr>
      <vt:lpstr>CourseMIRROR Reflections (most confusing)</vt:lpstr>
      <vt:lpstr>CourseMIRROR Reflections (most confusing)</vt:lpstr>
      <vt:lpstr>CourseMIRROR Reflections (most interesting)</vt:lpstr>
      <vt:lpstr>CourseMIRROR Reflections (most interesting)</vt:lpstr>
      <vt:lpstr>Repetitive Minimum Problem</vt:lpstr>
      <vt:lpstr>Let’s create an ADT!</vt:lpstr>
      <vt:lpstr>Unsorted array PQ</vt:lpstr>
      <vt:lpstr>Sorted array PQ</vt:lpstr>
      <vt:lpstr>Amortized Runtime</vt:lpstr>
      <vt:lpstr>Amortized Time</vt:lpstr>
      <vt:lpstr>So what other options do we have?</vt:lpstr>
      <vt:lpstr>Is a BST overkill?</vt:lpstr>
      <vt:lpstr>The heap</vt:lpstr>
      <vt:lpstr>Heap Example</vt:lpstr>
      <vt:lpstr>Heap PQ runtimes</vt:lpstr>
      <vt:lpstr>Heap insert</vt:lpstr>
      <vt:lpstr>Min heap insert</vt:lpstr>
      <vt:lpstr>Heap insert</vt:lpstr>
      <vt:lpstr>Min heap insert</vt:lpstr>
      <vt:lpstr>Heap remove</vt:lpstr>
      <vt:lpstr>Min heap removal</vt:lpstr>
      <vt:lpstr>Heap removeMax Example</vt:lpstr>
      <vt:lpstr>Heap removeMin Example</vt:lpstr>
      <vt:lpstr>Heap runtimes</vt:lpstr>
      <vt:lpstr>Heap implementation</vt:lpstr>
      <vt:lpstr>Storing a heap in an array</vt:lpstr>
      <vt:lpstr>Heapify Operation</vt:lpstr>
      <vt:lpstr>Heapify Example</vt:lpstr>
      <vt:lpstr>Heapify Example</vt:lpstr>
      <vt:lpstr>HeapSort Pseudo-code</vt:lpstr>
      <vt:lpstr>Heap Sort</vt:lpstr>
      <vt:lpstr>Heap sort analysis</vt:lpstr>
      <vt:lpstr>Storing Objects in PQ</vt:lpstr>
      <vt:lpstr>Indirection</vt:lpstr>
      <vt:lpstr>Indirection example setup</vt:lpstr>
      <vt:lpstr>Indirection example</vt:lpstr>
      <vt:lpstr>Indexable PQ Example</vt:lpstr>
      <vt:lpstr>Indexable PQ Example</vt:lpstr>
      <vt:lpstr>Prim’s MST Algorithm</vt:lpstr>
      <vt:lpstr>OK, so what's our runtime?</vt:lpstr>
      <vt:lpstr>Prim’s MST: What about a faster way to pick the best edge?</vt:lpstr>
      <vt:lpstr>Prim's with a priority queue</vt:lpstr>
      <vt:lpstr>Runtime using a priority queue</vt:lpstr>
      <vt:lpstr>Do we really need to maintain e items in the PQ?</vt:lpstr>
      <vt:lpstr>Eager Prim’s Runtime</vt:lpstr>
      <vt:lpstr>Eager Prim’s Example 1</vt:lpstr>
      <vt:lpstr>Eager Prim’s Example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Khattab, Sherif</dc:creator>
  <cp:lastModifiedBy>Khattab, Sherif</cp:lastModifiedBy>
  <cp:revision>16</cp:revision>
  <dcterms:created xsi:type="dcterms:W3CDTF">2021-01-20T14:20:08Z</dcterms:created>
  <dcterms:modified xsi:type="dcterms:W3CDTF">2022-03-23T16:21:12Z</dcterms:modified>
</cp:coreProperties>
</file>